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9" r:id="rId2"/>
    <p:sldId id="271" r:id="rId3"/>
    <p:sldId id="268" r:id="rId4"/>
    <p:sldId id="259" r:id="rId5"/>
    <p:sldId id="263" r:id="rId6"/>
    <p:sldId id="257" r:id="rId7"/>
    <p:sldId id="303" r:id="rId8"/>
    <p:sldId id="276" r:id="rId9"/>
    <p:sldId id="300" r:id="rId10"/>
    <p:sldId id="302" r:id="rId11"/>
    <p:sldId id="299" r:id="rId12"/>
    <p:sldId id="301" r:id="rId13"/>
    <p:sldId id="275" r:id="rId14"/>
    <p:sldId id="280" r:id="rId15"/>
    <p:sldId id="304" r:id="rId16"/>
    <p:sldId id="310" r:id="rId17"/>
    <p:sldId id="309" r:id="rId18"/>
    <p:sldId id="289" r:id="rId19"/>
    <p:sldId id="290" r:id="rId20"/>
    <p:sldId id="292" r:id="rId21"/>
    <p:sldId id="291" r:id="rId22"/>
    <p:sldId id="311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352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75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079EADF-A050-4262-A32E-D7D4078E5B11}" type="doc">
      <dgm:prSet loTypeId="urn:microsoft.com/office/officeart/2005/8/layout/process4" loCatId="process" qsTypeId="urn:microsoft.com/office/officeart/2005/8/quickstyle/simple3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D152AF4D-61B8-4B5C-8BCF-A52F36B77060}">
      <dgm:prSet/>
      <dgm:spPr/>
      <dgm:t>
        <a:bodyPr/>
        <a:lstStyle/>
        <a:p>
          <a:r>
            <a:rPr lang="en-US" dirty="0"/>
            <a:t>Topic Modeling with cleaned data using Vader Package</a:t>
          </a:r>
        </a:p>
      </dgm:t>
    </dgm:pt>
    <dgm:pt modelId="{057845FA-D725-4CC9-B6A1-F36D27B92178}" type="parTrans" cxnId="{4A7B6503-C0FA-4D8C-B856-F3081D02BBFA}">
      <dgm:prSet/>
      <dgm:spPr/>
      <dgm:t>
        <a:bodyPr/>
        <a:lstStyle/>
        <a:p>
          <a:endParaRPr lang="en-US"/>
        </a:p>
      </dgm:t>
    </dgm:pt>
    <dgm:pt modelId="{17B1580C-C984-4E2B-868E-9E8510427355}" type="sibTrans" cxnId="{4A7B6503-C0FA-4D8C-B856-F3081D02BBFA}">
      <dgm:prSet/>
      <dgm:spPr/>
      <dgm:t>
        <a:bodyPr/>
        <a:lstStyle/>
        <a:p>
          <a:endParaRPr lang="en-US"/>
        </a:p>
      </dgm:t>
    </dgm:pt>
    <dgm:pt modelId="{E22ACA75-3259-4B13-B6B6-71DE1E54C098}">
      <dgm:prSet/>
      <dgm:spPr/>
      <dgm:t>
        <a:bodyPr/>
        <a:lstStyle/>
        <a:p>
          <a:r>
            <a:rPr lang="en-US" dirty="0"/>
            <a:t>Data sets included four different sets </a:t>
          </a:r>
        </a:p>
        <a:p>
          <a:r>
            <a:rPr lang="en-US" dirty="0"/>
            <a:t>(1.Positive with Before/2. After; 3.Negative with Before/4. After) </a:t>
          </a:r>
        </a:p>
      </dgm:t>
    </dgm:pt>
    <dgm:pt modelId="{7F859924-D3C6-454D-A68C-967756FE3344}" type="parTrans" cxnId="{DE4989F6-50A8-4604-A7F2-3A428BDD6B73}">
      <dgm:prSet/>
      <dgm:spPr/>
      <dgm:t>
        <a:bodyPr/>
        <a:lstStyle/>
        <a:p>
          <a:endParaRPr lang="en-US"/>
        </a:p>
      </dgm:t>
    </dgm:pt>
    <dgm:pt modelId="{244904ED-9834-4088-B44A-884F80ADBF3C}" type="sibTrans" cxnId="{DE4989F6-50A8-4604-A7F2-3A428BDD6B73}">
      <dgm:prSet/>
      <dgm:spPr/>
      <dgm:t>
        <a:bodyPr/>
        <a:lstStyle/>
        <a:p>
          <a:endParaRPr lang="en-US"/>
        </a:p>
      </dgm:t>
    </dgm:pt>
    <dgm:pt modelId="{0A7C0441-9024-49C7-92CF-DC17D6C24E54}">
      <dgm:prSet/>
      <dgm:spPr/>
      <dgm:t>
        <a:bodyPr/>
        <a:lstStyle/>
        <a:p>
          <a:r>
            <a:rPr lang="en-US" dirty="0"/>
            <a:t>15 Topics Identified </a:t>
          </a:r>
        </a:p>
      </dgm:t>
    </dgm:pt>
    <dgm:pt modelId="{59C6ED40-30CC-4898-831C-08484581285F}" type="parTrans" cxnId="{89FCC365-B97A-45E6-9487-7E85BB5232FF}">
      <dgm:prSet/>
      <dgm:spPr/>
      <dgm:t>
        <a:bodyPr/>
        <a:lstStyle/>
        <a:p>
          <a:endParaRPr lang="en-US"/>
        </a:p>
      </dgm:t>
    </dgm:pt>
    <dgm:pt modelId="{CDC127E1-C3BD-43F7-8439-545F782F8C9B}" type="sibTrans" cxnId="{89FCC365-B97A-45E6-9487-7E85BB5232FF}">
      <dgm:prSet/>
      <dgm:spPr/>
      <dgm:t>
        <a:bodyPr/>
        <a:lstStyle/>
        <a:p>
          <a:endParaRPr lang="en-US"/>
        </a:p>
      </dgm:t>
    </dgm:pt>
    <dgm:pt modelId="{2441618A-CB23-487E-B24C-F81869A08DD7}" type="pres">
      <dgm:prSet presAssocID="{7079EADF-A050-4262-A32E-D7D4078E5B11}" presName="Name0" presStyleCnt="0">
        <dgm:presLayoutVars>
          <dgm:dir/>
          <dgm:animLvl val="lvl"/>
          <dgm:resizeHandles val="exact"/>
        </dgm:presLayoutVars>
      </dgm:prSet>
      <dgm:spPr/>
    </dgm:pt>
    <dgm:pt modelId="{7709D679-EC23-4C02-887B-C44D32FE7775}" type="pres">
      <dgm:prSet presAssocID="{0A7C0441-9024-49C7-92CF-DC17D6C24E54}" presName="boxAndChildren" presStyleCnt="0"/>
      <dgm:spPr/>
    </dgm:pt>
    <dgm:pt modelId="{71EED359-3BE2-43E1-9DC7-F8E9C3804F7A}" type="pres">
      <dgm:prSet presAssocID="{0A7C0441-9024-49C7-92CF-DC17D6C24E54}" presName="parentTextBox" presStyleLbl="node1" presStyleIdx="0" presStyleCnt="3"/>
      <dgm:spPr/>
    </dgm:pt>
    <dgm:pt modelId="{8D50E22D-8225-4221-A755-8824D67E6C44}" type="pres">
      <dgm:prSet presAssocID="{244904ED-9834-4088-B44A-884F80ADBF3C}" presName="sp" presStyleCnt="0"/>
      <dgm:spPr/>
    </dgm:pt>
    <dgm:pt modelId="{9D7D5D48-DF3E-40CD-81E3-22CC0208DB65}" type="pres">
      <dgm:prSet presAssocID="{E22ACA75-3259-4B13-B6B6-71DE1E54C098}" presName="arrowAndChildren" presStyleCnt="0"/>
      <dgm:spPr/>
    </dgm:pt>
    <dgm:pt modelId="{273CC5AD-FF4B-4FFD-AB4A-680B013414DD}" type="pres">
      <dgm:prSet presAssocID="{E22ACA75-3259-4B13-B6B6-71DE1E54C098}" presName="parentTextArrow" presStyleLbl="node1" presStyleIdx="1" presStyleCnt="3"/>
      <dgm:spPr/>
    </dgm:pt>
    <dgm:pt modelId="{77C25F95-ECD0-4F3C-9250-B7C8FBE479B7}" type="pres">
      <dgm:prSet presAssocID="{17B1580C-C984-4E2B-868E-9E8510427355}" presName="sp" presStyleCnt="0"/>
      <dgm:spPr/>
    </dgm:pt>
    <dgm:pt modelId="{E3E60A42-18C9-4090-8904-199B9697DDA6}" type="pres">
      <dgm:prSet presAssocID="{D152AF4D-61B8-4B5C-8BCF-A52F36B77060}" presName="arrowAndChildren" presStyleCnt="0"/>
      <dgm:spPr/>
    </dgm:pt>
    <dgm:pt modelId="{1F583455-250A-447E-ADAA-0597C5C87237}" type="pres">
      <dgm:prSet presAssocID="{D152AF4D-61B8-4B5C-8BCF-A52F36B77060}" presName="parentTextArrow" presStyleLbl="node1" presStyleIdx="2" presStyleCnt="3"/>
      <dgm:spPr/>
    </dgm:pt>
  </dgm:ptLst>
  <dgm:cxnLst>
    <dgm:cxn modelId="{4A7B6503-C0FA-4D8C-B856-F3081D02BBFA}" srcId="{7079EADF-A050-4262-A32E-D7D4078E5B11}" destId="{D152AF4D-61B8-4B5C-8BCF-A52F36B77060}" srcOrd="0" destOrd="0" parTransId="{057845FA-D725-4CC9-B6A1-F36D27B92178}" sibTransId="{17B1580C-C984-4E2B-868E-9E8510427355}"/>
    <dgm:cxn modelId="{2F87C231-E1E7-4BE7-BACC-D4F46EC0CDAE}" type="presOf" srcId="{E22ACA75-3259-4B13-B6B6-71DE1E54C098}" destId="{273CC5AD-FF4B-4FFD-AB4A-680B013414DD}" srcOrd="0" destOrd="0" presId="urn:microsoft.com/office/officeart/2005/8/layout/process4"/>
    <dgm:cxn modelId="{88D41B63-0ECB-45D7-A2AF-471F619D805D}" type="presOf" srcId="{7079EADF-A050-4262-A32E-D7D4078E5B11}" destId="{2441618A-CB23-487E-B24C-F81869A08DD7}" srcOrd="0" destOrd="0" presId="urn:microsoft.com/office/officeart/2005/8/layout/process4"/>
    <dgm:cxn modelId="{89FCC365-B97A-45E6-9487-7E85BB5232FF}" srcId="{7079EADF-A050-4262-A32E-D7D4078E5B11}" destId="{0A7C0441-9024-49C7-92CF-DC17D6C24E54}" srcOrd="2" destOrd="0" parTransId="{59C6ED40-30CC-4898-831C-08484581285F}" sibTransId="{CDC127E1-C3BD-43F7-8439-545F782F8C9B}"/>
    <dgm:cxn modelId="{AD848887-5D1E-4960-9DAF-9BB8A7122212}" type="presOf" srcId="{D152AF4D-61B8-4B5C-8BCF-A52F36B77060}" destId="{1F583455-250A-447E-ADAA-0597C5C87237}" srcOrd="0" destOrd="0" presId="urn:microsoft.com/office/officeart/2005/8/layout/process4"/>
    <dgm:cxn modelId="{2FE1F2D0-ED9C-4D7B-B3DC-FEF63DFFBE77}" type="presOf" srcId="{0A7C0441-9024-49C7-92CF-DC17D6C24E54}" destId="{71EED359-3BE2-43E1-9DC7-F8E9C3804F7A}" srcOrd="0" destOrd="0" presId="urn:microsoft.com/office/officeart/2005/8/layout/process4"/>
    <dgm:cxn modelId="{DE4989F6-50A8-4604-A7F2-3A428BDD6B73}" srcId="{7079EADF-A050-4262-A32E-D7D4078E5B11}" destId="{E22ACA75-3259-4B13-B6B6-71DE1E54C098}" srcOrd="1" destOrd="0" parTransId="{7F859924-D3C6-454D-A68C-967756FE3344}" sibTransId="{244904ED-9834-4088-B44A-884F80ADBF3C}"/>
    <dgm:cxn modelId="{D92A36B4-D678-4983-8345-1169BF0D27CE}" type="presParOf" srcId="{2441618A-CB23-487E-B24C-F81869A08DD7}" destId="{7709D679-EC23-4C02-887B-C44D32FE7775}" srcOrd="0" destOrd="0" presId="urn:microsoft.com/office/officeart/2005/8/layout/process4"/>
    <dgm:cxn modelId="{2BBA54E1-5D47-4676-9E26-CE48DE760459}" type="presParOf" srcId="{7709D679-EC23-4C02-887B-C44D32FE7775}" destId="{71EED359-3BE2-43E1-9DC7-F8E9C3804F7A}" srcOrd="0" destOrd="0" presId="urn:microsoft.com/office/officeart/2005/8/layout/process4"/>
    <dgm:cxn modelId="{0ACC108B-2C2F-4FFD-8047-128FFE9CEC20}" type="presParOf" srcId="{2441618A-CB23-487E-B24C-F81869A08DD7}" destId="{8D50E22D-8225-4221-A755-8824D67E6C44}" srcOrd="1" destOrd="0" presId="urn:microsoft.com/office/officeart/2005/8/layout/process4"/>
    <dgm:cxn modelId="{5A8EA0CA-95ED-4C49-99C0-E793C5B34771}" type="presParOf" srcId="{2441618A-CB23-487E-B24C-F81869A08DD7}" destId="{9D7D5D48-DF3E-40CD-81E3-22CC0208DB65}" srcOrd="2" destOrd="0" presId="urn:microsoft.com/office/officeart/2005/8/layout/process4"/>
    <dgm:cxn modelId="{BD8C9D98-3058-4154-BC02-75AE2F5464B6}" type="presParOf" srcId="{9D7D5D48-DF3E-40CD-81E3-22CC0208DB65}" destId="{273CC5AD-FF4B-4FFD-AB4A-680B013414DD}" srcOrd="0" destOrd="0" presId="urn:microsoft.com/office/officeart/2005/8/layout/process4"/>
    <dgm:cxn modelId="{C6467627-5AC6-4809-9C6A-7F80EB43BA4D}" type="presParOf" srcId="{2441618A-CB23-487E-B24C-F81869A08DD7}" destId="{77C25F95-ECD0-4F3C-9250-B7C8FBE479B7}" srcOrd="3" destOrd="0" presId="urn:microsoft.com/office/officeart/2005/8/layout/process4"/>
    <dgm:cxn modelId="{F7E0FF70-867F-4CD9-96F1-34B04D52E6C7}" type="presParOf" srcId="{2441618A-CB23-487E-B24C-F81869A08DD7}" destId="{E3E60A42-18C9-4090-8904-199B9697DDA6}" srcOrd="4" destOrd="0" presId="urn:microsoft.com/office/officeart/2005/8/layout/process4"/>
    <dgm:cxn modelId="{AAEE8FC6-B7FB-48CC-863A-943DF3044493}" type="presParOf" srcId="{E3E60A42-18C9-4090-8904-199B9697DDA6}" destId="{1F583455-250A-447E-ADAA-0597C5C87237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1EED359-3BE2-43E1-9DC7-F8E9C3804F7A}">
      <dsp:nvSpPr>
        <dsp:cNvPr id="0" name=""/>
        <dsp:cNvSpPr/>
      </dsp:nvSpPr>
      <dsp:spPr>
        <a:xfrm>
          <a:off x="0" y="3405985"/>
          <a:ext cx="7315200" cy="1117920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15 Topics Identified </a:t>
          </a:r>
        </a:p>
      </dsp:txBody>
      <dsp:txXfrm>
        <a:off x="0" y="3405985"/>
        <a:ext cx="7315200" cy="1117920"/>
      </dsp:txXfrm>
    </dsp:sp>
    <dsp:sp modelId="{273CC5AD-FF4B-4FFD-AB4A-680B013414DD}">
      <dsp:nvSpPr>
        <dsp:cNvPr id="0" name=""/>
        <dsp:cNvSpPr/>
      </dsp:nvSpPr>
      <dsp:spPr>
        <a:xfrm rot="10800000">
          <a:off x="0" y="1703392"/>
          <a:ext cx="7315200" cy="1719361"/>
        </a:xfrm>
        <a:prstGeom prst="upArrowCallout">
          <a:avLst/>
        </a:prstGeom>
        <a:gradFill rotWithShape="0">
          <a:gsLst>
            <a:gs pos="0">
              <a:schemeClr val="accent2">
                <a:hueOff val="-727682"/>
                <a:satOff val="-41964"/>
                <a:lumOff val="4314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-727682"/>
                <a:satOff val="-41964"/>
                <a:lumOff val="4314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-727682"/>
                <a:satOff val="-41964"/>
                <a:lumOff val="4314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Data sets included four different sets </a:t>
          </a:r>
        </a:p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(1.Positive with Before/2. After; 3.Negative with Before/4. After) </a:t>
          </a:r>
        </a:p>
      </dsp:txBody>
      <dsp:txXfrm rot="10800000">
        <a:off x="0" y="1703392"/>
        <a:ext cx="7315200" cy="1117189"/>
      </dsp:txXfrm>
    </dsp:sp>
    <dsp:sp modelId="{1F583455-250A-447E-ADAA-0597C5C87237}">
      <dsp:nvSpPr>
        <dsp:cNvPr id="0" name=""/>
        <dsp:cNvSpPr/>
      </dsp:nvSpPr>
      <dsp:spPr>
        <a:xfrm rot="10800000">
          <a:off x="0" y="799"/>
          <a:ext cx="7315200" cy="1719361"/>
        </a:xfrm>
        <a:prstGeom prst="upArrowCallout">
          <a:avLst/>
        </a:prstGeom>
        <a:gradFill rotWithShape="0">
          <a:gsLst>
            <a:gs pos="0">
              <a:schemeClr val="accent2">
                <a:hueOff val="-1455363"/>
                <a:satOff val="-83928"/>
                <a:lumOff val="8628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-1455363"/>
                <a:satOff val="-83928"/>
                <a:lumOff val="8628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-1455363"/>
                <a:satOff val="-83928"/>
                <a:lumOff val="8628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Topic Modeling with cleaned data using Vader Package</a:t>
          </a:r>
        </a:p>
      </dsp:txBody>
      <dsp:txXfrm rot="10800000">
        <a:off x="0" y="799"/>
        <a:ext cx="7315200" cy="111718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15CF26-C2CA-4372-8974-13C92F6B71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64D071-D184-43F8-8DEE-A38A67C760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0A48C9-720A-46A2-A100-7A5CCBEA96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5BA9F4-60D8-4AB5-8307-A4F394DC2018}" type="datetimeFigureOut">
              <a:rPr lang="en-US" smtClean="0"/>
              <a:t>12/5/2018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AF3325-3E86-4083-AEDC-87BB4C863A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F67DB7-4D42-41BE-983F-5836F8668C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C03F6-83E5-4A16-9902-08A98FBC0A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1394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A316F-88C4-4F1D-A252-FAD1BE41E5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46AF35-ADD8-43F6-8A8B-0FC956CCEC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C81424-77A4-40CB-A54C-06BB96E626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5BA9F4-60D8-4AB5-8307-A4F394DC2018}" type="datetimeFigureOut">
              <a:rPr lang="en-US" smtClean="0"/>
              <a:t>12/5/2018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D63145-67AF-42B5-A58F-CA1C487854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E1FCB8-F69A-43A2-9CC2-4050BC808A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C03F6-83E5-4A16-9902-08A98FBC0A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73337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5420F35-9451-46E0-B40F-97A12C739D6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FEEA23-F488-4ACA-80AD-4A21D8EE03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7EB7C4-09AA-48FB-9198-8BB3AAD733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5BA9F4-60D8-4AB5-8307-A4F394DC2018}" type="datetimeFigureOut">
              <a:rPr lang="en-US" smtClean="0"/>
              <a:t>12/5/2018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4ABA64-3C8F-4558-B379-D45471E302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3BF37A-4B24-4F27-991E-57551092AD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C03F6-83E5-4A16-9902-08A98FBC0A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1322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948B7A-8BE0-4726-81E9-2B56623C6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7728DC-6A2C-49FC-81FD-FD31B705BC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34F640-306D-4FB8-B85C-DC2E99DDBE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5BA9F4-60D8-4AB5-8307-A4F394DC2018}" type="datetimeFigureOut">
              <a:rPr lang="en-US" smtClean="0"/>
              <a:t>12/5/2018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2E8712-6D19-4847-8505-5011A8FD11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FE4E3B-A1B7-4E52-8785-E87B21AD03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C03F6-83E5-4A16-9902-08A98FBC0A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464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89C5C-8F32-4766-BE03-478634D43D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4EFE68-F994-476A-8BD8-78BC687852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574BEA-72C1-45A3-86DB-8970BE3658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5BA9F4-60D8-4AB5-8307-A4F394DC2018}" type="datetimeFigureOut">
              <a:rPr lang="en-US" smtClean="0"/>
              <a:t>12/5/2018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63D964-2E19-48A0-8832-EE3467324D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611C38-8CEA-48D2-8DC5-DA9380E8C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C03F6-83E5-4A16-9902-08A98FBC0A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844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FE36A-7F60-4E2C-902E-3A5AD5224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6FE454-1407-4D13-9A4F-C59733CE2C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DFF55E-53AE-4FAB-A070-A2AFF42746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9D60FF-39A3-4015-9058-8D4DCFB74A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5BA9F4-60D8-4AB5-8307-A4F394DC2018}" type="datetimeFigureOut">
              <a:rPr lang="en-US" smtClean="0"/>
              <a:t>12/5/2018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5E304A-3414-4A9D-A577-65F53284FA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5CB498-0ABF-49F3-A713-E3D73C57F5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C03F6-83E5-4A16-9902-08A98FBC0A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048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5A6CC8-E7D0-430F-860E-6C739731DE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1CBAA1-0882-4587-BA74-A11501F11C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35CCE1-48BF-4DE5-A45E-971AA6B6AB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DEE5BFE-48F6-4810-8A86-F396ADD080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E5FB8FE-64FA-4F7A-8A1B-D6300847F83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08572A6-6688-48D7-885A-B681D7F8A0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5BA9F4-60D8-4AB5-8307-A4F394DC2018}" type="datetimeFigureOut">
              <a:rPr lang="en-US" smtClean="0"/>
              <a:t>12/5/2018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8DF409B-5401-49B1-A8BD-2A6C725127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EE9E242-6CB4-40C8-A110-7851EC0F4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C03F6-83E5-4A16-9902-08A98FBC0A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6062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1C14B9-F561-4B10-AAAC-5E9620D2D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7063CB-E150-4D01-97B6-4BCEF2F684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5BA9F4-60D8-4AB5-8307-A4F394DC2018}" type="datetimeFigureOut">
              <a:rPr lang="en-US" smtClean="0"/>
              <a:t>12/5/2018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6A13F9-309D-40D7-BB90-AADDF1ABF0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55CC77-E4BA-4D2B-A742-395F59CAB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C03F6-83E5-4A16-9902-08A98FBC0A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4143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E59EA82-605C-4275-95E0-3CB13F16B6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5BA9F4-60D8-4AB5-8307-A4F394DC2018}" type="datetimeFigureOut">
              <a:rPr lang="en-US" smtClean="0"/>
              <a:t>12/5/2018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2231B7A-7B2C-46EC-8391-1B2AA756F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DC2F6B-C797-4975-A1AB-EB43576E0A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C03F6-83E5-4A16-9902-08A98FBC0A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6592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DEDF90-5A8D-4B02-B19D-58CF68F30C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288B82-6814-4CE7-B312-44133BAE26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E3DDC4-AC6F-4B98-B975-F9D5165968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7AA6A2-E302-4F97-B33D-DA30AA998F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5BA9F4-60D8-4AB5-8307-A4F394DC2018}" type="datetimeFigureOut">
              <a:rPr lang="en-US" smtClean="0"/>
              <a:t>12/5/2018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B4AF73-9A4C-405C-A9B2-0211146886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E269B5-4896-4154-B4D6-D0ECF8A66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C03F6-83E5-4A16-9902-08A98FBC0A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4688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FCFFEE-E54F-4CBD-B68B-9A51E7769D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CBF5BCB-EF60-462F-B023-6514D988BFA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DDBC78-E8C8-4FD9-9C94-CB2B38CA74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1F0065-683E-4A9E-87F1-77D96F947B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5BA9F4-60D8-4AB5-8307-A4F394DC2018}" type="datetimeFigureOut">
              <a:rPr lang="en-US" smtClean="0"/>
              <a:t>12/5/2018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B31C64-94F3-4154-8233-5CA13EFFE2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021D8F-799C-4095-B262-1518F14C9E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C03F6-83E5-4A16-9902-08A98FBC0A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8063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B8C048D-124E-4E93-B4F7-2DB0782D7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D28CAD-A9C8-4D52-8CAF-C5759519EA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03A852-3BAE-4E4F-9B4A-0EDF6D3B28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5BA9F4-60D8-4AB5-8307-A4F394DC2018}" type="datetimeFigureOut">
              <a:rPr lang="en-US" smtClean="0"/>
              <a:t>12/5/2018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CA8927-0084-4963-9CD3-812DD4D434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EB1DF-EE92-4FFF-B700-300D8DF2A8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5C03F6-83E5-4A16-9902-08A98FBC0A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4368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5555856-9970-4BC3-9AA9-6A917F53AF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69972" y="0"/>
            <a:ext cx="6421721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F487851-BFAF-46D8-A1ED-50CAD6E46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0A80E91-01B9-4F05-9F38-E49E9CB88931}"/>
              </a:ext>
            </a:extLst>
          </p:cNvPr>
          <p:cNvSpPr txBox="1"/>
          <p:nvPr/>
        </p:nvSpPr>
        <p:spPr>
          <a:xfrm>
            <a:off x="804484" y="4267832"/>
            <a:ext cx="4805996" cy="129711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100" kern="1200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Term Project: 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100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Applebee’s Twitter Analysis</a:t>
            </a:r>
            <a:endParaRPr lang="en-US" sz="4100" kern="1200" dirty="0">
              <a:solidFill>
                <a:srgbClr val="000000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4" name="Freeform 50">
            <a:extLst>
              <a:ext uri="{FF2B5EF4-FFF2-40B4-BE49-F238E27FC236}">
                <a16:creationId xmlns:a16="http://schemas.microsoft.com/office/drawing/2014/main" id="{13722DD7-BA73-4776-93A3-94491FEF72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27121" y="581159"/>
            <a:ext cx="5464879" cy="6276841"/>
          </a:xfrm>
          <a:custGeom>
            <a:avLst/>
            <a:gdLst>
              <a:gd name="connsiteX0" fmla="*/ 3299930 w 5464879"/>
              <a:gd name="connsiteY0" fmla="*/ 0 h 6276841"/>
              <a:gd name="connsiteX1" fmla="*/ 5398992 w 5464879"/>
              <a:gd name="connsiteY1" fmla="*/ 753544 h 6276841"/>
              <a:gd name="connsiteX2" fmla="*/ 5464879 w 5464879"/>
              <a:gd name="connsiteY2" fmla="*/ 813426 h 6276841"/>
              <a:gd name="connsiteX3" fmla="*/ 5464879 w 5464879"/>
              <a:gd name="connsiteY3" fmla="*/ 5786434 h 6276841"/>
              <a:gd name="connsiteX4" fmla="*/ 5398992 w 5464879"/>
              <a:gd name="connsiteY4" fmla="*/ 5846317 h 6276841"/>
              <a:gd name="connsiteX5" fmla="*/ 4872873 w 5464879"/>
              <a:gd name="connsiteY5" fmla="*/ 6201577 h 6276841"/>
              <a:gd name="connsiteX6" fmla="*/ 4716632 w 5464879"/>
              <a:gd name="connsiteY6" fmla="*/ 6276841 h 6276841"/>
              <a:gd name="connsiteX7" fmla="*/ 1883227 w 5464879"/>
              <a:gd name="connsiteY7" fmla="*/ 6276841 h 6276841"/>
              <a:gd name="connsiteX8" fmla="*/ 1726987 w 5464879"/>
              <a:gd name="connsiteY8" fmla="*/ 6201577 h 6276841"/>
              <a:gd name="connsiteX9" fmla="*/ 0 w 5464879"/>
              <a:gd name="connsiteY9" fmla="*/ 3299930 h 6276841"/>
              <a:gd name="connsiteX10" fmla="*/ 3299930 w 5464879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64879" h="6276841">
                <a:moveTo>
                  <a:pt x="3299930" y="0"/>
                </a:moveTo>
                <a:cubicBezTo>
                  <a:pt x="4097274" y="0"/>
                  <a:pt x="4828569" y="282789"/>
                  <a:pt x="5398992" y="753544"/>
                </a:cubicBezTo>
                <a:lnTo>
                  <a:pt x="5464879" y="813426"/>
                </a:lnTo>
                <a:lnTo>
                  <a:pt x="5464879" y="5786434"/>
                </a:lnTo>
                <a:lnTo>
                  <a:pt x="5398992" y="5846317"/>
                </a:lnTo>
                <a:cubicBezTo>
                  <a:pt x="5236014" y="5980818"/>
                  <a:pt x="5059904" y="6099975"/>
                  <a:pt x="4872873" y="6201577"/>
                </a:cubicBezTo>
                <a:lnTo>
                  <a:pt x="4716632" y="6276841"/>
                </a:lnTo>
                <a:lnTo>
                  <a:pt x="1883227" y="6276841"/>
                </a:lnTo>
                <a:lnTo>
                  <a:pt x="1726987" y="6201577"/>
                </a:lnTo>
                <a:cubicBezTo>
                  <a:pt x="698316" y="5642769"/>
                  <a:pt x="0" y="4552900"/>
                  <a:pt x="0" y="3299930"/>
                </a:cubicBezTo>
                <a:cubicBezTo>
                  <a:pt x="0" y="1477429"/>
                  <a:pt x="1477429" y="0"/>
                  <a:pt x="3299930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FD9E7F79-BDB5-44D4-AC74-78C71A70C3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9770" y="2764473"/>
            <a:ext cx="4141760" cy="2243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91068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E0C399-3ED0-44A1-A888-1CE54154C3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796" y="1424681"/>
            <a:ext cx="11520408" cy="4833145"/>
          </a:xfrm>
        </p:spPr>
        <p:txBody>
          <a:bodyPr>
            <a:normAutofit lnSpcReduction="10000"/>
          </a:bodyPr>
          <a:lstStyle/>
          <a:p>
            <a:r>
              <a:rPr lang="en-US" b="1" dirty="0">
                <a:highlight>
                  <a:srgbClr val="C0C0C0"/>
                </a:highlight>
              </a:rPr>
              <a:t>Promotion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600" dirty="0"/>
              <a:t>- </a:t>
            </a:r>
            <a:r>
              <a:rPr lang="en-US" altLang="en-US" sz="2600" dirty="0"/>
              <a:t>('win', 398), ('</a:t>
            </a:r>
            <a:r>
              <a:rPr lang="en-US" altLang="en-US" sz="2600" dirty="0" err="1"/>
              <a:t>royaldraw</a:t>
            </a:r>
            <a:r>
              <a:rPr lang="en-US" altLang="en-US" sz="2600" dirty="0"/>
              <a:t>', 346), ('free', 311), ('card', 294), ('</a:t>
            </a:r>
            <a:r>
              <a:rPr lang="en-US" altLang="en-US" sz="2600" dirty="0" err="1"/>
              <a:t>egift</a:t>
            </a:r>
            <a:r>
              <a:rPr lang="en-US" altLang="en-US" sz="2600" dirty="0"/>
              <a:t>', 191), ('contest', 179), ('sweepstakes', 175), ('giveaway', 175),</a:t>
            </a:r>
            <a:r>
              <a:rPr lang="en-US" sz="2600" dirty="0"/>
              <a:t> ('gift', 111)</a:t>
            </a:r>
            <a:endParaRPr lang="en-US" altLang="en-US" sz="2600" dirty="0"/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2000" dirty="0">
                <a:highlight>
                  <a:srgbClr val="C0C0C0"/>
                </a:highlight>
              </a:rPr>
              <a:t> </a:t>
            </a:r>
            <a:r>
              <a:rPr lang="en-US" b="1" dirty="0">
                <a:highlight>
                  <a:srgbClr val="C0C0C0"/>
                </a:highlight>
              </a:rPr>
              <a:t>Time</a:t>
            </a:r>
          </a:p>
          <a:p>
            <a:pPr marL="0" indent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600" dirty="0"/>
              <a:t>- </a:t>
            </a:r>
            <a:r>
              <a:rPr lang="en-US" altLang="en-US" sz="2600" dirty="0"/>
              <a:t>('tonight', 80), ('night', 121) </a:t>
            </a:r>
          </a:p>
          <a:p>
            <a:r>
              <a:rPr lang="en-US" b="1" dirty="0">
                <a:highlight>
                  <a:srgbClr val="C0C0C0"/>
                </a:highlight>
              </a:rPr>
              <a:t>Menu</a:t>
            </a:r>
          </a:p>
          <a:p>
            <a:pPr marL="0" indent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600" dirty="0"/>
              <a:t>- </a:t>
            </a:r>
            <a:r>
              <a:rPr lang="en-US" altLang="en-US" sz="2600" dirty="0"/>
              <a:t>('grill', 143), </a:t>
            </a:r>
            <a:r>
              <a:rPr lang="en-US" sz="2600" dirty="0"/>
              <a:t>('dinner', 105), ('meal', 74)</a:t>
            </a:r>
            <a:endParaRPr lang="en-US" altLang="en-US" sz="2600" dirty="0"/>
          </a:p>
          <a:p>
            <a:r>
              <a:rPr lang="en-US" b="1" dirty="0">
                <a:highlight>
                  <a:srgbClr val="C0C0C0"/>
                </a:highlight>
              </a:rPr>
              <a:t>Restaurant Outlet</a:t>
            </a:r>
          </a:p>
          <a:p>
            <a:pPr marL="0" indent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600" dirty="0"/>
              <a:t> - </a:t>
            </a:r>
            <a:r>
              <a:rPr lang="en-US" altLang="en-US" sz="2600" dirty="0"/>
              <a:t>('bar', 161)</a:t>
            </a:r>
          </a:p>
          <a:p>
            <a:r>
              <a:rPr lang="en-US" b="1" dirty="0">
                <a:highlight>
                  <a:srgbClr val="C0C0C0"/>
                </a:highlight>
              </a:rPr>
              <a:t>Others</a:t>
            </a:r>
          </a:p>
          <a:p>
            <a:pPr marL="0" indent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600" dirty="0"/>
              <a:t>- </a:t>
            </a:r>
            <a:r>
              <a:rPr lang="en-US" altLang="en-US" sz="2600" dirty="0"/>
              <a:t>('friends', 76), </a:t>
            </a:r>
            <a:r>
              <a:rPr lang="en-US" sz="2600" dirty="0"/>
              <a:t>('people', 92)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966DD24-0079-4483-805E-43D5D7DA3A29}"/>
              </a:ext>
            </a:extLst>
          </p:cNvPr>
          <p:cNvSpPr txBox="1">
            <a:spLocks/>
          </p:cNvSpPr>
          <p:nvPr/>
        </p:nvSpPr>
        <p:spPr>
          <a:xfrm>
            <a:off x="8291594" y="334167"/>
            <a:ext cx="3564610" cy="10096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u="sng" dirty="0">
                <a:solidFill>
                  <a:srgbClr val="FF0000"/>
                </a:solidFill>
              </a:rPr>
              <a:t>After</a:t>
            </a:r>
            <a:r>
              <a:rPr lang="en-US" sz="3600" dirty="0"/>
              <a:t> Promotion.</a:t>
            </a:r>
            <a:br>
              <a:rPr lang="en-US" sz="3600" dirty="0"/>
            </a:br>
            <a:r>
              <a:rPr lang="en-US" b="1" dirty="0"/>
              <a:t>Positive Words</a:t>
            </a:r>
            <a:endParaRPr lang="en-US" dirty="0"/>
          </a:p>
          <a:p>
            <a:endParaRPr lang="en-US" sz="3600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BCE559E3-5A58-4764-845C-20B72E8262C6}"/>
              </a:ext>
            </a:extLst>
          </p:cNvPr>
          <p:cNvSpPr txBox="1">
            <a:spLocks/>
          </p:cNvSpPr>
          <p:nvPr/>
        </p:nvSpPr>
        <p:spPr>
          <a:xfrm>
            <a:off x="247996" y="19169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700"/>
              <a:t>Applebee’s: 11/12-12/30</a:t>
            </a:r>
            <a:br>
              <a:rPr lang="en-US" sz="2700"/>
            </a:br>
            <a:r>
              <a:rPr lang="en-US" sz="2700"/>
              <a:t>Promotion: Drink of the Month</a:t>
            </a:r>
            <a:br>
              <a:rPr lang="en-US" sz="2700"/>
            </a:br>
            <a:r>
              <a:rPr lang="en-US" sz="2700"/>
              <a:t>Veteran’s Day (free meal for veterans)  </a:t>
            </a:r>
            <a:br>
              <a:rPr lang="en-US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67161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E0C399-3ED0-44A1-A888-1CE54154C3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796" y="1690688"/>
            <a:ext cx="11520408" cy="4833145"/>
          </a:xfrm>
        </p:spPr>
        <p:txBody>
          <a:bodyPr>
            <a:normAutofit fontScale="85000" lnSpcReduction="20000"/>
          </a:bodyPr>
          <a:lstStyle/>
          <a:p>
            <a:r>
              <a:rPr lang="en-US" b="1" dirty="0">
                <a:highlight>
                  <a:srgbClr val="C0C0C0"/>
                </a:highlight>
              </a:rPr>
              <a:t>Bad words</a:t>
            </a:r>
          </a:p>
          <a:p>
            <a:r>
              <a:rPr lang="en-US" b="1" dirty="0" err="1">
                <a:highlight>
                  <a:srgbClr val="C0C0C0"/>
                </a:highlight>
              </a:rPr>
              <a:t>Foxnews</a:t>
            </a:r>
            <a:r>
              <a:rPr lang="en-US" b="1" dirty="0">
                <a:highlight>
                  <a:srgbClr val="C0C0C0"/>
                </a:highlight>
              </a:rPr>
              <a:t> sponsors</a:t>
            </a:r>
          </a:p>
          <a:p>
            <a:pPr fontAlgn="base" latinLnBrk="1">
              <a:buFontTx/>
              <a:buChar char="-"/>
            </a:pPr>
            <a:r>
              <a:rPr lang="en-US" dirty="0"/>
              <a:t>('</a:t>
            </a:r>
            <a:r>
              <a:rPr lang="en-US" dirty="0" err="1"/>
              <a:t>ihop</a:t>
            </a:r>
            <a:r>
              <a:rPr lang="en-US" dirty="0"/>
              <a:t>', 523), </a:t>
            </a:r>
            <a:r>
              <a:rPr lang="en-US" altLang="en-US" dirty="0">
                <a:solidFill>
                  <a:srgbClr val="000000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('</a:t>
            </a:r>
            <a:r>
              <a:rPr lang="en-US" altLang="en-US" dirty="0" err="1">
                <a:solidFill>
                  <a:srgbClr val="000000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redlobster</a:t>
            </a:r>
            <a:r>
              <a:rPr lang="en-US" altLang="en-US" dirty="0">
                <a:solidFill>
                  <a:srgbClr val="000000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', 376), ('</a:t>
            </a:r>
            <a:r>
              <a:rPr lang="en-US" altLang="en-US" dirty="0" err="1">
                <a:solidFill>
                  <a:srgbClr val="000000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redlobster</a:t>
            </a:r>
            <a:r>
              <a:rPr lang="en-US" altLang="en-US" dirty="0">
                <a:solidFill>
                  <a:srgbClr val="000000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', 376), </a:t>
            </a:r>
            <a:r>
              <a:rPr lang="en-US" dirty="0"/>
              <a:t>('</a:t>
            </a:r>
            <a:r>
              <a:rPr lang="en-US" dirty="0" err="1"/>
              <a:t>walmart</a:t>
            </a:r>
            <a:r>
              <a:rPr lang="en-US" dirty="0"/>
              <a:t>', 309), ('</a:t>
            </a:r>
            <a:r>
              <a:rPr lang="en-US" dirty="0" err="1"/>
              <a:t>goldencorral</a:t>
            </a:r>
            <a:r>
              <a:rPr lang="en-US" dirty="0"/>
              <a:t>', 297), ('</a:t>
            </a:r>
            <a:r>
              <a:rPr lang="en-US" dirty="0" err="1"/>
              <a:t>foxnews</a:t>
            </a:r>
            <a:r>
              <a:rPr lang="en-US" dirty="0"/>
              <a:t>', 334) </a:t>
            </a:r>
            <a:r>
              <a:rPr lang="en-US" altLang="en-US" sz="2000" dirty="0"/>
              <a:t> </a:t>
            </a:r>
          </a:p>
          <a:p>
            <a:pPr fontAlgn="base" latinLnBrk="1"/>
            <a:r>
              <a:rPr lang="en-US" dirty="0">
                <a:highlight>
                  <a:srgbClr val="C0C0C0"/>
                </a:highlight>
              </a:rPr>
              <a:t> </a:t>
            </a:r>
            <a:r>
              <a:rPr lang="en-US" b="1" dirty="0">
                <a:highlight>
                  <a:srgbClr val="C0C0C0"/>
                </a:highlight>
              </a:rPr>
              <a:t>Promotion</a:t>
            </a:r>
          </a:p>
          <a:p>
            <a:pPr marL="0" indent="0" fontAlgn="base" latinLnBrk="1">
              <a:buNone/>
            </a:pPr>
            <a:r>
              <a:rPr lang="en-US" dirty="0"/>
              <a:t>- ('zombie', 170),</a:t>
            </a:r>
          </a:p>
          <a:p>
            <a:r>
              <a:rPr lang="en-US" b="1" dirty="0">
                <a:highlight>
                  <a:srgbClr val="C0C0C0"/>
                </a:highlight>
              </a:rPr>
              <a:t>Menu</a:t>
            </a:r>
          </a:p>
          <a:p>
            <a:pPr marL="0" indent="0" fontAlgn="base" latinLnBrk="1">
              <a:buNone/>
            </a:pPr>
            <a:r>
              <a:rPr lang="en-US" dirty="0"/>
              <a:t>- ('wings', 365)</a:t>
            </a:r>
          </a:p>
          <a:p>
            <a:r>
              <a:rPr lang="en-US" b="1" dirty="0">
                <a:highlight>
                  <a:srgbClr val="C0C0C0"/>
                </a:highlight>
              </a:rPr>
              <a:t>Employees Discrimination</a:t>
            </a:r>
          </a:p>
          <a:p>
            <a:pPr marL="0" indent="0">
              <a:buNone/>
            </a:pPr>
            <a:r>
              <a:rPr lang="en-US" dirty="0"/>
              <a:t> -('waitress', 297), ('black', 252), ('racist', 201)</a:t>
            </a:r>
          </a:p>
          <a:p>
            <a:r>
              <a:rPr lang="en-US" b="1" dirty="0">
                <a:highlight>
                  <a:srgbClr val="C0C0C0"/>
                </a:highlight>
              </a:rPr>
              <a:t>Others</a:t>
            </a:r>
          </a:p>
          <a:p>
            <a:pPr marL="0" indent="0" fontAlgn="base" latinLnBrk="1">
              <a:buNone/>
            </a:pPr>
            <a:r>
              <a:rPr lang="en-US" dirty="0"/>
              <a:t>- ('people', 351), </a:t>
            </a:r>
            <a:r>
              <a:rPr lang="en-US" altLang="en-US" dirty="0">
                <a:solidFill>
                  <a:srgbClr val="000000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('drunk', 346),</a:t>
            </a:r>
            <a:r>
              <a:rPr lang="en-US" altLang="en-US" sz="2000" dirty="0"/>
              <a:t> </a:t>
            </a:r>
            <a:r>
              <a:rPr lang="en-US" dirty="0"/>
              <a:t>('drink', 170),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966DD24-0079-4483-805E-43D5D7DA3A29}"/>
              </a:ext>
            </a:extLst>
          </p:cNvPr>
          <p:cNvSpPr txBox="1">
            <a:spLocks/>
          </p:cNvSpPr>
          <p:nvPr/>
        </p:nvSpPr>
        <p:spPr>
          <a:xfrm>
            <a:off x="8291594" y="334167"/>
            <a:ext cx="3564610" cy="10096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u="sng" dirty="0">
                <a:solidFill>
                  <a:srgbClr val="FF0000"/>
                </a:solidFill>
              </a:rPr>
              <a:t>Before</a:t>
            </a:r>
            <a:r>
              <a:rPr lang="en-US" sz="3600" dirty="0"/>
              <a:t> Promotion.</a:t>
            </a:r>
            <a:br>
              <a:rPr lang="en-US" sz="3600" dirty="0"/>
            </a:br>
            <a:r>
              <a:rPr lang="en-US" b="1" dirty="0"/>
              <a:t>Negative Words</a:t>
            </a:r>
            <a:endParaRPr lang="en-US" dirty="0"/>
          </a:p>
          <a:p>
            <a:endParaRPr lang="en-US" sz="3600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CC558E34-9539-417E-B2F6-3272101D72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996" y="191690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sz="2700" dirty="0"/>
              <a:t>Applebee’s: 11/12-12/30</a:t>
            </a:r>
            <a:br>
              <a:rPr lang="en-US" sz="2700" dirty="0"/>
            </a:br>
            <a:r>
              <a:rPr lang="en-US" sz="2700" dirty="0"/>
              <a:t>Promotion: Drink of the Month</a:t>
            </a:r>
            <a:br>
              <a:rPr lang="en-US" sz="2700" dirty="0"/>
            </a:br>
            <a:r>
              <a:rPr lang="en-US" sz="2700" dirty="0"/>
              <a:t>Veteran’s Day (free meal for veterans)  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25694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E0C399-3ED0-44A1-A888-1CE54154C3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796" y="1690688"/>
            <a:ext cx="11520408" cy="4833145"/>
          </a:xfrm>
        </p:spPr>
        <p:txBody>
          <a:bodyPr>
            <a:normAutofit/>
          </a:bodyPr>
          <a:lstStyle/>
          <a:p>
            <a:r>
              <a:rPr lang="en-US" b="1" dirty="0">
                <a:highlight>
                  <a:srgbClr val="C0C0C0"/>
                </a:highlight>
              </a:rPr>
              <a:t>Bad words</a:t>
            </a:r>
          </a:p>
          <a:p>
            <a:endParaRPr lang="en-US" b="1" dirty="0">
              <a:highlight>
                <a:srgbClr val="C0C0C0"/>
              </a:highlight>
            </a:endParaRPr>
          </a:p>
          <a:p>
            <a:r>
              <a:rPr lang="en-US" b="1" dirty="0" err="1">
                <a:highlight>
                  <a:srgbClr val="C0C0C0"/>
                </a:highlight>
              </a:rPr>
              <a:t>Foxnews</a:t>
            </a:r>
            <a:r>
              <a:rPr lang="en-US" b="1" dirty="0">
                <a:highlight>
                  <a:srgbClr val="C0C0C0"/>
                </a:highlight>
              </a:rPr>
              <a:t> sponsors</a:t>
            </a:r>
          </a:p>
          <a:p>
            <a:endParaRPr lang="en-US" b="1" dirty="0">
              <a:highlight>
                <a:srgbClr val="C0C0C0"/>
              </a:highlight>
            </a:endParaRPr>
          </a:p>
          <a:p>
            <a:r>
              <a:rPr lang="en-US" b="1" dirty="0">
                <a:highlight>
                  <a:srgbClr val="C0C0C0"/>
                </a:highlight>
              </a:rPr>
              <a:t>Restaurant Outlet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dirty="0"/>
              <a:t> - ('bar', 59)</a:t>
            </a:r>
            <a:endParaRPr lang="en-US" alt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966DD24-0079-4483-805E-43D5D7DA3A29}"/>
              </a:ext>
            </a:extLst>
          </p:cNvPr>
          <p:cNvSpPr txBox="1">
            <a:spLocks/>
          </p:cNvSpPr>
          <p:nvPr/>
        </p:nvSpPr>
        <p:spPr>
          <a:xfrm>
            <a:off x="8291594" y="334167"/>
            <a:ext cx="3564610" cy="10096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u="sng" dirty="0">
                <a:solidFill>
                  <a:srgbClr val="FF0000"/>
                </a:solidFill>
              </a:rPr>
              <a:t>After</a:t>
            </a:r>
            <a:r>
              <a:rPr lang="en-US" sz="3600" dirty="0"/>
              <a:t> Promotion.</a:t>
            </a:r>
            <a:br>
              <a:rPr lang="en-US" sz="3600" dirty="0"/>
            </a:br>
            <a:r>
              <a:rPr lang="en-US" b="1" dirty="0"/>
              <a:t>Negative Words</a:t>
            </a:r>
            <a:endParaRPr lang="en-US" dirty="0"/>
          </a:p>
          <a:p>
            <a:endParaRPr lang="en-US" sz="360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9D45943-AB28-4334-B663-69AA3243D7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996" y="191690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sz="2700" dirty="0"/>
              <a:t>Applebee’s: 11/12-12/30</a:t>
            </a:r>
            <a:br>
              <a:rPr lang="en-US" sz="2700" dirty="0"/>
            </a:br>
            <a:r>
              <a:rPr lang="en-US" sz="2700" dirty="0"/>
              <a:t>Promotion: Drink of the Month</a:t>
            </a:r>
            <a:br>
              <a:rPr lang="en-US" sz="2700" dirty="0"/>
            </a:br>
            <a:r>
              <a:rPr lang="en-US" sz="2700" dirty="0"/>
              <a:t>Veteran’s Day (free meal for veterans)  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57464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7145E5FC-D9A8-42B7-92FA-2FB4B6AA87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1894" y="1631169"/>
            <a:ext cx="11428211" cy="3982661"/>
          </a:xfrm>
        </p:spPr>
        <p:txBody>
          <a:bodyPr>
            <a:normAutofit/>
          </a:bodyPr>
          <a:lstStyle/>
          <a:p>
            <a:pPr algn="l"/>
            <a:r>
              <a:rPr lang="en-US" b="1" dirty="0">
                <a:solidFill>
                  <a:srgbClr val="7030A0"/>
                </a:solidFill>
              </a:rPr>
              <a:t>## - How </a:t>
            </a:r>
            <a:r>
              <a:rPr lang="en-US" b="1" dirty="0" err="1">
                <a:solidFill>
                  <a:srgbClr val="7030A0"/>
                </a:solidFill>
              </a:rPr>
              <a:t>Applebees</a:t>
            </a:r>
            <a:r>
              <a:rPr lang="en-US" b="1" dirty="0">
                <a:solidFill>
                  <a:srgbClr val="7030A0"/>
                </a:solidFill>
              </a:rPr>
              <a:t> use its twitter account? Customer Service? Sales? Promotion?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 err="1"/>
              <a:t>Applebees</a:t>
            </a:r>
            <a:r>
              <a:rPr lang="en-US" dirty="0"/>
              <a:t> uses its twitter account for </a:t>
            </a:r>
            <a:r>
              <a:rPr lang="en-US" b="1" dirty="0">
                <a:highlight>
                  <a:srgbClr val="FFFF00"/>
                </a:highlight>
              </a:rPr>
              <a:t>resolving service failures</a:t>
            </a:r>
            <a:r>
              <a:rPr lang="en-US" dirty="0"/>
              <a:t>.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The word could describe customer service related words such as 1. (please', 'contact'), 699, 2.('sorry', 'hear'), 562, 3.('call', '</a:t>
            </a:r>
            <a:r>
              <a:rPr lang="en-US" dirty="0" err="1"/>
              <a:t>cdt</a:t>
            </a:r>
            <a:r>
              <a:rPr lang="en-US" dirty="0"/>
              <a:t>'), 521, 4. ('please', 'call'), 306, 5.('contact', 'call'), 290.</a:t>
            </a:r>
          </a:p>
          <a:p>
            <a:pPr algn="l"/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B382AE4-FCA7-4FB5-9378-F662C99393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179" y="81340"/>
            <a:ext cx="3054821" cy="1654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1B58EACE-3C22-4529-9B0A-76C27CFDE7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6888" y="3429000"/>
            <a:ext cx="4435592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049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5316D-ED2F-4F89-B4B4-8D9240B1A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445899-1F5A-47F7-84E8-3C80D098B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57400"/>
            <a:ext cx="2743200" cy="27432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anchor="ctr">
            <a:normAutofit/>
          </a:bodyPr>
          <a:lstStyle/>
          <a:p>
            <a:pPr algn="ctr"/>
            <a:r>
              <a:rPr lang="en-US" sz="2600" dirty="0">
                <a:solidFill>
                  <a:srgbClr val="FFFFFF"/>
                </a:solidFill>
              </a:rPr>
              <a:t>Summary of topic modeling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737EA0C-1107-43E1-A859-DE104197798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8594465"/>
              </p:ext>
            </p:extLst>
          </p:nvPr>
        </p:nvGraphicFramePr>
        <p:xfrm>
          <a:off x="4038600" y="1166648"/>
          <a:ext cx="7315200" cy="45247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201809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E8E67-14D5-4115-9005-13D2FE54B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err="1"/>
              <a:t>Intertopic</a:t>
            </a:r>
            <a:r>
              <a:rPr lang="en-US" dirty="0"/>
              <a:t> Distance Map Before and After – Positive Topics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8A31600-8750-4979-AEE4-193C84DA9B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638"/>
          <a:stretch/>
        </p:blipFill>
        <p:spPr>
          <a:xfrm>
            <a:off x="508651" y="1690686"/>
            <a:ext cx="4519626" cy="5018242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8128B5C-28D8-4C93-A5CB-859816ABE9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6992" y="1753304"/>
            <a:ext cx="4363950" cy="5018242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4FD19F5B-A37F-4B55-B05E-FE6279723257}"/>
              </a:ext>
            </a:extLst>
          </p:cNvPr>
          <p:cNvSpPr/>
          <p:nvPr/>
        </p:nvSpPr>
        <p:spPr>
          <a:xfrm>
            <a:off x="5439052" y="4030462"/>
            <a:ext cx="1313895" cy="914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9358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B9FFE1-4E3A-4AA2-B5B8-E0E8F0265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 Modeling Groups - Positive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7CED048-393D-42A0-8062-488B18D421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46113" y="2191755"/>
            <a:ext cx="6663922" cy="363366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7873820-3FE8-4545-B41B-8CF372A2F998}"/>
              </a:ext>
            </a:extLst>
          </p:cNvPr>
          <p:cNvSpPr txBox="1"/>
          <p:nvPr/>
        </p:nvSpPr>
        <p:spPr>
          <a:xfrm>
            <a:off x="286376" y="1655183"/>
            <a:ext cx="4606724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Group 1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Topics 3 and 8 are both positive topics that are more prevalent after the promotion.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These topics directly relate to gift cards and </a:t>
            </a:r>
            <a:r>
              <a:rPr lang="en-US" dirty="0" err="1"/>
              <a:t>Applebees</a:t>
            </a:r>
            <a:r>
              <a:rPr lang="en-US" dirty="0"/>
              <a:t> promotions.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Group 2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Promotions through word of mouth and tweets were very popular as the topics clustered in the bottom left corner are in relation to customer experience.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Group 3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Not as relevant as they contain fox news sponsors and other businesses prevalent in both before and after promotion.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3B3184B-00B8-4EA6-89EB-C624C03AB77D}"/>
              </a:ext>
            </a:extLst>
          </p:cNvPr>
          <p:cNvSpPr/>
          <p:nvPr/>
        </p:nvSpPr>
        <p:spPr>
          <a:xfrm>
            <a:off x="5146113" y="3888419"/>
            <a:ext cx="1467751" cy="143818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72DE61-D379-4A7E-9132-52B724202893}"/>
              </a:ext>
            </a:extLst>
          </p:cNvPr>
          <p:cNvSpPr txBox="1"/>
          <p:nvPr/>
        </p:nvSpPr>
        <p:spPr>
          <a:xfrm>
            <a:off x="5221572" y="3823922"/>
            <a:ext cx="1316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Group 2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0875B75-DAD6-4B7E-804A-74887C79F586}"/>
              </a:ext>
            </a:extLst>
          </p:cNvPr>
          <p:cNvSpPr/>
          <p:nvPr/>
        </p:nvSpPr>
        <p:spPr>
          <a:xfrm>
            <a:off x="6689322" y="2442856"/>
            <a:ext cx="1467750" cy="138106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83C61C-772F-4267-9AA1-12FDE2000409}"/>
              </a:ext>
            </a:extLst>
          </p:cNvPr>
          <p:cNvSpPr txBox="1"/>
          <p:nvPr/>
        </p:nvSpPr>
        <p:spPr>
          <a:xfrm>
            <a:off x="6764782" y="2420221"/>
            <a:ext cx="1467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Group 3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0A88B44-2F63-4F5E-8DDA-8B760CBB60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5408" y="4793008"/>
            <a:ext cx="1481456" cy="141746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CC3CDDA-0BBB-4600-A253-3D94E440A2D6}"/>
              </a:ext>
            </a:extLst>
          </p:cNvPr>
          <p:cNvSpPr txBox="1"/>
          <p:nvPr/>
        </p:nvSpPr>
        <p:spPr>
          <a:xfrm>
            <a:off x="6933235" y="4977114"/>
            <a:ext cx="13058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Group 1</a:t>
            </a:r>
          </a:p>
        </p:txBody>
      </p:sp>
    </p:spTree>
    <p:extLst>
      <p:ext uri="{BB962C8B-B14F-4D97-AF65-F5344CB8AC3E}">
        <p14:creationId xmlns:p14="http://schemas.microsoft.com/office/powerpoint/2010/main" val="5784665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27A09-17E3-4434-AAA2-272F5985C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Intertopic</a:t>
            </a:r>
            <a:r>
              <a:rPr lang="en-US" dirty="0"/>
              <a:t> Distance Map Before and After – Negative Topics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D84021B-85A4-4F2E-99A7-F998652377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544" y="1883497"/>
            <a:ext cx="4076981" cy="4740545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0BA68514-63C4-4FDB-A559-C2E0CFB73ADB}"/>
              </a:ext>
            </a:extLst>
          </p:cNvPr>
          <p:cNvSpPr/>
          <p:nvPr/>
        </p:nvSpPr>
        <p:spPr>
          <a:xfrm>
            <a:off x="5439052" y="4030462"/>
            <a:ext cx="1313895" cy="914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0381D4B-8D40-41B5-81B1-4044BF12C9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4447" y="2006900"/>
            <a:ext cx="5079069" cy="435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955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96918796-2918-40D6-BE3A-4600C47FCD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70C6A3-0914-46CB-A1C3-23CB217635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72747"/>
            <a:ext cx="10515600" cy="715556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Top 3 </a:t>
            </a:r>
            <a:r>
              <a:rPr lang="en-US" sz="3200" dirty="0">
                <a:solidFill>
                  <a:srgbClr val="FF0000"/>
                </a:solidFill>
              </a:rPr>
              <a:t>Positive</a:t>
            </a:r>
            <a:r>
              <a:rPr lang="en-US" sz="3200" dirty="0">
                <a:solidFill>
                  <a:schemeClr val="bg1"/>
                </a:solidFill>
              </a:rPr>
              <a:t> Tweets </a:t>
            </a:r>
            <a:r>
              <a:rPr lang="en-US" sz="3200" dirty="0">
                <a:solidFill>
                  <a:srgbClr val="FF0000"/>
                </a:solidFill>
              </a:rPr>
              <a:t>Before</a:t>
            </a:r>
            <a:r>
              <a:rPr lang="en-US" sz="3200" dirty="0">
                <a:solidFill>
                  <a:schemeClr val="bg1"/>
                </a:solidFill>
              </a:rPr>
              <a:t> Promotion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8D841A9-B149-4355-85FC-5D10D394602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39304775"/>
              </p:ext>
            </p:extLst>
          </p:nvPr>
        </p:nvGraphicFramePr>
        <p:xfrm>
          <a:off x="838199" y="2226324"/>
          <a:ext cx="10533611" cy="35906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9199059">
                  <a:extLst>
                    <a:ext uri="{9D8B030D-6E8A-4147-A177-3AD203B41FA5}">
                      <a16:colId xmlns:a16="http://schemas.microsoft.com/office/drawing/2014/main" val="2229710271"/>
                    </a:ext>
                  </a:extLst>
                </a:gridCol>
                <a:gridCol w="1334552">
                  <a:extLst>
                    <a:ext uri="{9D8B030D-6E8A-4147-A177-3AD203B41FA5}">
                      <a16:colId xmlns:a16="http://schemas.microsoft.com/office/drawing/2014/main" val="3352886104"/>
                    </a:ext>
                  </a:extLst>
                </a:gridCol>
              </a:tblGrid>
              <a:tr h="764758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Original Tweet</a:t>
                      </a:r>
                    </a:p>
                  </a:txBody>
                  <a:tcPr marL="251569" marR="150942" marT="150942" marB="150942" anchor="ctr">
                    <a:lnL w="12700" cmpd="sng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Sentiment Score (Vader)</a:t>
                      </a:r>
                    </a:p>
                  </a:txBody>
                  <a:tcPr marL="251569" marR="150942" marT="150942" marB="150942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7775097"/>
                  </a:ext>
                </a:extLst>
              </a:tr>
              <a:tr h="764758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1. ['happy </a:t>
                      </a:r>
                      <a:r>
                        <a:rPr lang="en-US" sz="1800" b="1" i="0" u="none" strike="noStrike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happy</a:t>
                      </a:r>
                      <a:r>
                        <a:rPr lang="en-US" sz="1800" b="1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 birthday </a:t>
                      </a:r>
                      <a:r>
                        <a:rPr lang="en-US" sz="18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from  and you wish was our birthday can party too pitter used work  here great years friendship and many more happy birthday our best friend and vlogger']</a:t>
                      </a:r>
                      <a:endParaRPr lang="en-US" sz="18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51569" marR="150942" marT="150942" marB="150942" anchor="b">
                    <a:lnL w="12700" cmpd="sng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0.9847</a:t>
                      </a:r>
                      <a:endParaRPr lang="en-US" sz="1800" b="1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51569" marR="150942" marT="150942" marB="150942" anchor="ctr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66271"/>
                  </a:ext>
                </a:extLst>
              </a:tr>
              <a:tr h="764758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2. ['happy sweet </a:t>
                      </a:r>
                      <a:r>
                        <a:rPr lang="en-US" sz="1800" b="0" i="0" u="none" strike="noStrike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siaa</a:t>
                      </a:r>
                      <a:r>
                        <a:rPr lang="en-US" sz="18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800" b="0" i="0" u="none" strike="noStrike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siaa</a:t>
                      </a:r>
                      <a:r>
                        <a:rPr lang="en-US" sz="18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 you are beautiful young lady very proud you hope you enjoyed your day best wishes and lots love eating day celebration  </a:t>
                      </a:r>
                      <a:r>
                        <a:rPr lang="en-US" sz="1800" b="1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grill bar</a:t>
                      </a:r>
                      <a:r>
                        <a:rPr lang="en-US" sz="18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']</a:t>
                      </a:r>
                      <a:endParaRPr lang="en-US" sz="18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51569" marR="150942" marT="150942" marB="150942" anchor="b">
                    <a:lnL w="12700" cmpd="sng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0.98413 </a:t>
                      </a:r>
                      <a:endParaRPr lang="en-US" sz="1800" b="1" i="0" u="none" strike="noStrike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51569" marR="150942" marT="150942" marB="150942" anchor="ctr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9742805"/>
                  </a:ext>
                </a:extLst>
              </a:tr>
              <a:tr h="998271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3. ['happy </a:t>
                      </a:r>
                      <a:r>
                        <a:rPr lang="en-US" sz="1800" b="1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pre veterans </a:t>
                      </a:r>
                      <a:r>
                        <a:rPr lang="en-US" sz="18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day don forget tomorrow head your </a:t>
                      </a:r>
                      <a:r>
                        <a:rPr lang="en-US" sz="1800" b="1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neighborhood</a:t>
                      </a:r>
                      <a:r>
                        <a:rPr lang="en-US" sz="18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  celebrate with free meal for active duty and veterans because  loves you all thank you  for your support and love </a:t>
                      </a:r>
                      <a:r>
                        <a:rPr lang="en-US" sz="1800" b="0" i="0" u="none" strike="noStrike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millionmeals</a:t>
                      </a:r>
                      <a:r>
                        <a:rPr lang="en-US" sz="18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 heroes']</a:t>
                      </a:r>
                      <a:endParaRPr lang="en-US" sz="18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51569" marR="150942" marT="150942" marB="150942" anchor="b">
                    <a:lnL w="12700" cmpd="sng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0.9816</a:t>
                      </a:r>
                      <a:endParaRPr lang="en-US" sz="1800" b="1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51569" marR="150942" marT="150942" marB="150942" anchor="ctr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34337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943573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65B7B5-476F-454F-923E-EDAAEF0D5F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Top 3 </a:t>
            </a:r>
            <a:r>
              <a:rPr lang="en-US" sz="3200" kern="1200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Positive</a:t>
            </a:r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Tweets </a:t>
            </a:r>
            <a:r>
              <a:rPr lang="en-US" sz="3200" kern="1200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After</a:t>
            </a:r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Promotion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45F4185-8590-4D7E-9BEE-0E889E4024A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03983760"/>
              </p:ext>
            </p:extLst>
          </p:nvPr>
        </p:nvGraphicFramePr>
        <p:xfrm>
          <a:off x="556532" y="2071141"/>
          <a:ext cx="10905067" cy="4135107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9572574">
                  <a:extLst>
                    <a:ext uri="{9D8B030D-6E8A-4147-A177-3AD203B41FA5}">
                      <a16:colId xmlns:a16="http://schemas.microsoft.com/office/drawing/2014/main" val="1649118271"/>
                    </a:ext>
                  </a:extLst>
                </a:gridCol>
                <a:gridCol w="1332493">
                  <a:extLst>
                    <a:ext uri="{9D8B030D-6E8A-4147-A177-3AD203B41FA5}">
                      <a16:colId xmlns:a16="http://schemas.microsoft.com/office/drawing/2014/main" val="2728607836"/>
                    </a:ext>
                  </a:extLst>
                </a:gridCol>
              </a:tblGrid>
              <a:tr h="581370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Original Tweet</a:t>
                      </a:r>
                    </a:p>
                  </a:txBody>
                  <a:tcPr marL="251569" marR="150942" marT="150942" marB="150942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Sentiment Score (Vader)</a:t>
                      </a:r>
                    </a:p>
                  </a:txBody>
                  <a:tcPr marL="251569" marR="150942" marT="150942" marB="150942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1708680"/>
                  </a:ext>
                </a:extLst>
              </a:tr>
              <a:tr h="1274774">
                <a:tc>
                  <a:txBody>
                    <a:bodyPr/>
                    <a:lstStyle/>
                    <a:p>
                      <a:pPr marL="0" algn="l" defTabSz="914400" rtl="0" eaLnBrk="1" fontAlgn="b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1. ['email today had the lovely pleasure serving your basketball team  </a:t>
                      </a:r>
                      <a:r>
                        <a:rPr lang="en-US" sz="2000" b="0" i="0" u="none" strike="noStrike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warrensburg</a:t>
                      </a:r>
                      <a:r>
                        <a:rPr lang="en-US" sz="20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b="0" i="0" u="none" strike="noStrike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missouri</a:t>
                      </a:r>
                      <a:r>
                        <a:rPr lang="en-US" sz="20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 had great conversation and they were outstanding young men just wanted pass along good word that your team full some great players']</a:t>
                      </a:r>
                    </a:p>
                  </a:txBody>
                  <a:tcPr marL="318693" marR="165721" marT="165721" marB="165721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u="none" strike="noStrike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0.9738</a:t>
                      </a:r>
                    </a:p>
                  </a:txBody>
                  <a:tcPr marL="318693" marR="165721" marT="165721" marB="16572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8349669"/>
                  </a:ext>
                </a:extLst>
              </a:tr>
              <a:tr h="977327">
                <a:tc>
                  <a:txBody>
                    <a:bodyPr/>
                    <a:lstStyle/>
                    <a:p>
                      <a:pPr marL="0" algn="l" defTabSz="914400" rtl="0" eaLnBrk="1" fontAlgn="b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2. ['</a:t>
                      </a:r>
                      <a:r>
                        <a:rPr lang="en-US" sz="2000" b="0" i="0" u="none" strike="noStrike" kern="120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seanschemmel</a:t>
                      </a:r>
                      <a:r>
                        <a:rPr lang="en-US" sz="2000" b="0" i="0" u="none" strike="noStrike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b="0" i="0" u="none" strike="noStrike" kern="120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toeianimation</a:t>
                      </a:r>
                      <a:r>
                        <a:rPr lang="en-US" sz="2000" b="0" i="0" u="none" strike="noStrike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 happy </a:t>
                      </a:r>
                      <a:r>
                        <a:rPr lang="en-US" sz="2000" b="1" i="0" u="none" strike="noStrike" kern="120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happy</a:t>
                      </a:r>
                      <a:r>
                        <a:rPr lang="en-US" sz="2000" b="1" i="0" u="none" strike="noStrike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 birthday </a:t>
                      </a:r>
                      <a:r>
                        <a:rPr lang="en-US" sz="2000" b="0" i="0" u="none" strike="noStrike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from  you wish was our birthday can party too hey happy birthday man you are literally idol enjoy your super birthday']</a:t>
                      </a:r>
                    </a:p>
                  </a:txBody>
                  <a:tcPr marL="318693" marR="165721" marT="165721" marB="165721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u="none" strike="noStrike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0.9738</a:t>
                      </a:r>
                    </a:p>
                  </a:txBody>
                  <a:tcPr marL="318693" marR="165721" marT="165721" marB="16572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1440190"/>
                  </a:ext>
                </a:extLst>
              </a:tr>
              <a:tr h="977327">
                <a:tc>
                  <a:txBody>
                    <a:bodyPr/>
                    <a:lstStyle/>
                    <a:p>
                      <a:pPr marL="0" algn="l" defTabSz="914400" rtl="0" eaLnBrk="1" fontAlgn="b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3. ['enjoying this evening with grandpa who one our favorite </a:t>
                      </a:r>
                      <a:r>
                        <a:rPr lang="en-US" sz="2000" b="1" i="0" u="none" strike="noStrike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veterans</a:t>
                      </a:r>
                      <a:r>
                        <a:rPr lang="en-US" sz="2000" b="0" i="0" u="none" strike="noStrike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 brave thankful blessed loved </a:t>
                      </a:r>
                      <a:r>
                        <a:rPr lang="en-US" sz="2000" b="0" i="0" u="none" strike="noStrike" kern="120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kindsoul</a:t>
                      </a:r>
                      <a:r>
                        <a:rPr lang="en-US" sz="2000" b="0" i="0" u="none" strike="noStrike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  grill bar']</a:t>
                      </a:r>
                    </a:p>
                  </a:txBody>
                  <a:tcPr marL="318693" marR="165721" marT="165721" marB="165721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0.9694</a:t>
                      </a:r>
                    </a:p>
                  </a:txBody>
                  <a:tcPr marL="318693" marR="165721" marT="165721" marB="16572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24908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582100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7E58A0-E120-4296-951D-1E40893490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# The result of Top 10 most frequent mentions(@)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420E86-C58E-4816-B674-5E8FB053C4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>
                <a:highlight>
                  <a:srgbClr val="FFFF00"/>
                </a:highlight>
              </a:rPr>
              <a:t>('</a:t>
            </a:r>
            <a:r>
              <a:rPr lang="en-US" dirty="0" err="1">
                <a:highlight>
                  <a:srgbClr val="FFFF00"/>
                </a:highlight>
              </a:rPr>
              <a:t>gothjudyhopps</a:t>
            </a:r>
            <a:r>
              <a:rPr lang="en-US" dirty="0">
                <a:highlight>
                  <a:srgbClr val="FFFF00"/>
                </a:highlight>
              </a:rPr>
              <a:t>', 26053),</a:t>
            </a:r>
          </a:p>
          <a:p>
            <a:r>
              <a:rPr lang="en-US" dirty="0"/>
              <a:t> </a:t>
            </a:r>
            <a:r>
              <a:rPr lang="en-US" dirty="0">
                <a:highlight>
                  <a:srgbClr val="00FF00"/>
                </a:highlight>
              </a:rPr>
              <a:t>('</a:t>
            </a:r>
            <a:r>
              <a:rPr lang="en-US" dirty="0" err="1">
                <a:highlight>
                  <a:srgbClr val="00FF00"/>
                </a:highlight>
              </a:rPr>
              <a:t>applebees</a:t>
            </a:r>
            <a:r>
              <a:rPr lang="en-US" dirty="0">
                <a:highlight>
                  <a:srgbClr val="00FF00"/>
                </a:highlight>
              </a:rPr>
              <a:t>', 18740),</a:t>
            </a:r>
          </a:p>
          <a:p>
            <a:r>
              <a:rPr lang="en-US" dirty="0">
                <a:highlight>
                  <a:srgbClr val="00FF00"/>
                </a:highlight>
              </a:rPr>
              <a:t> ('</a:t>
            </a:r>
            <a:r>
              <a:rPr lang="en-US" dirty="0" err="1">
                <a:highlight>
                  <a:srgbClr val="00FF00"/>
                </a:highlight>
              </a:rPr>
              <a:t>ihop</a:t>
            </a:r>
            <a:r>
              <a:rPr lang="en-US" dirty="0">
                <a:highlight>
                  <a:srgbClr val="00FF00"/>
                </a:highlight>
              </a:rPr>
              <a:t>', 17297),</a:t>
            </a:r>
          </a:p>
          <a:p>
            <a:r>
              <a:rPr lang="en-US" dirty="0">
                <a:highlight>
                  <a:srgbClr val="00FF00"/>
                </a:highlight>
              </a:rPr>
              <a:t> ('</a:t>
            </a:r>
            <a:r>
              <a:rPr lang="en-US" dirty="0" err="1">
                <a:highlight>
                  <a:srgbClr val="00FF00"/>
                </a:highlight>
              </a:rPr>
              <a:t>mcdonalds</a:t>
            </a:r>
            <a:r>
              <a:rPr lang="en-US" dirty="0">
                <a:highlight>
                  <a:srgbClr val="00FF00"/>
                </a:highlight>
              </a:rPr>
              <a:t>', 16631),</a:t>
            </a:r>
          </a:p>
          <a:p>
            <a:r>
              <a:rPr lang="en-US" dirty="0">
                <a:highlight>
                  <a:srgbClr val="00FF00"/>
                </a:highlight>
              </a:rPr>
              <a:t> ('</a:t>
            </a:r>
            <a:r>
              <a:rPr lang="en-US" dirty="0" err="1">
                <a:highlight>
                  <a:srgbClr val="00FF00"/>
                </a:highlight>
              </a:rPr>
              <a:t>redlobster</a:t>
            </a:r>
            <a:r>
              <a:rPr lang="en-US" dirty="0">
                <a:highlight>
                  <a:srgbClr val="00FF00"/>
                </a:highlight>
              </a:rPr>
              <a:t>', 16581),</a:t>
            </a:r>
          </a:p>
          <a:p>
            <a:r>
              <a:rPr lang="en-US" dirty="0"/>
              <a:t> (</a:t>
            </a:r>
            <a:r>
              <a:rPr lang="en-US" dirty="0">
                <a:highlight>
                  <a:srgbClr val="FFFF00"/>
                </a:highlight>
              </a:rPr>
              <a:t>'</a:t>
            </a:r>
            <a:r>
              <a:rPr lang="en-US" dirty="0" err="1">
                <a:highlight>
                  <a:srgbClr val="FFFF00"/>
                </a:highlight>
              </a:rPr>
              <a:t>designationsix</a:t>
            </a:r>
            <a:r>
              <a:rPr lang="en-US" dirty="0"/>
              <a:t>', </a:t>
            </a:r>
            <a:r>
              <a:rPr lang="en-US" dirty="0">
                <a:highlight>
                  <a:srgbClr val="FFFF00"/>
                </a:highlight>
              </a:rPr>
              <a:t>16308</a:t>
            </a:r>
            <a:r>
              <a:rPr lang="en-US" dirty="0"/>
              <a:t>),</a:t>
            </a:r>
          </a:p>
          <a:p>
            <a:r>
              <a:rPr lang="en-US" dirty="0"/>
              <a:t> </a:t>
            </a:r>
            <a:r>
              <a:rPr lang="en-US" dirty="0">
                <a:highlight>
                  <a:srgbClr val="00FF00"/>
                </a:highlight>
              </a:rPr>
              <a:t>('</a:t>
            </a:r>
            <a:r>
              <a:rPr lang="en-US" dirty="0" err="1">
                <a:highlight>
                  <a:srgbClr val="00FF00"/>
                </a:highlight>
              </a:rPr>
              <a:t>walmart</a:t>
            </a:r>
            <a:r>
              <a:rPr lang="en-US" dirty="0">
                <a:highlight>
                  <a:srgbClr val="00FF00"/>
                </a:highlight>
              </a:rPr>
              <a:t>', 14985),</a:t>
            </a:r>
          </a:p>
          <a:p>
            <a:r>
              <a:rPr lang="en-US" dirty="0">
                <a:highlight>
                  <a:srgbClr val="00FF00"/>
                </a:highlight>
              </a:rPr>
              <a:t> ('</a:t>
            </a:r>
            <a:r>
              <a:rPr lang="en-US" dirty="0" err="1">
                <a:highlight>
                  <a:srgbClr val="00FF00"/>
                </a:highlight>
              </a:rPr>
              <a:t>goldencorral</a:t>
            </a:r>
            <a:r>
              <a:rPr lang="en-US" dirty="0">
                <a:highlight>
                  <a:srgbClr val="00FF00"/>
                </a:highlight>
              </a:rPr>
              <a:t>', 14697),</a:t>
            </a:r>
          </a:p>
          <a:p>
            <a:r>
              <a:rPr lang="en-US" dirty="0">
                <a:highlight>
                  <a:srgbClr val="00FF00"/>
                </a:highlight>
              </a:rPr>
              <a:t> ('</a:t>
            </a:r>
            <a:r>
              <a:rPr lang="en-US" dirty="0" err="1">
                <a:highlight>
                  <a:srgbClr val="00FF00"/>
                </a:highlight>
              </a:rPr>
              <a:t>foxnews</a:t>
            </a:r>
            <a:r>
              <a:rPr lang="en-US" dirty="0">
                <a:highlight>
                  <a:srgbClr val="00FF00"/>
                </a:highlight>
              </a:rPr>
              <a:t>', 14682),</a:t>
            </a:r>
          </a:p>
          <a:p>
            <a:r>
              <a:rPr lang="en-US" dirty="0">
                <a:highlight>
                  <a:srgbClr val="00FF00"/>
                </a:highlight>
              </a:rPr>
              <a:t> ('</a:t>
            </a:r>
            <a:r>
              <a:rPr lang="en-US" dirty="0" err="1">
                <a:highlight>
                  <a:srgbClr val="00FF00"/>
                </a:highlight>
              </a:rPr>
              <a:t>paige</a:t>
            </a:r>
            <a:r>
              <a:rPr lang="en-US" dirty="0">
                <a:highlight>
                  <a:srgbClr val="00FF00"/>
                </a:highlight>
              </a:rPr>
              <a:t>', 14419),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3767DAC-0B15-415F-8B7A-191A6FCC4756}"/>
              </a:ext>
            </a:extLst>
          </p:cNvPr>
          <p:cNvGrpSpPr/>
          <p:nvPr/>
        </p:nvGrpSpPr>
        <p:grpSpPr>
          <a:xfrm>
            <a:off x="4574969" y="1027906"/>
            <a:ext cx="7515431" cy="5540081"/>
            <a:chOff x="4574969" y="1027906"/>
            <a:chExt cx="7515431" cy="5540081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F022FD81-6B16-4409-B438-8FFB2E2A1F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6625" t="5324" r="17010" b="53420"/>
            <a:stretch/>
          </p:blipFill>
          <p:spPr>
            <a:xfrm>
              <a:off x="4574969" y="1027906"/>
              <a:ext cx="3883231" cy="5540081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63ECFC24-BF20-4B55-9002-30BBD9795D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6662" t="5324" r="17095" b="73587"/>
            <a:stretch/>
          </p:blipFill>
          <p:spPr>
            <a:xfrm>
              <a:off x="6756399" y="2155030"/>
              <a:ext cx="5334001" cy="3918964"/>
            </a:xfrm>
            <a:prstGeom prst="rect">
              <a:avLst/>
            </a:prstGeom>
          </p:spPr>
        </p:pic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4681529-4B3B-4AE1-93A2-1F96BD14197C}"/>
                </a:ext>
              </a:extLst>
            </p:cNvPr>
            <p:cNvCxnSpPr>
              <a:cxnSpLocks/>
            </p:cNvCxnSpPr>
            <p:nvPr/>
          </p:nvCxnSpPr>
          <p:spPr>
            <a:xfrm>
              <a:off x="7556500" y="2578100"/>
              <a:ext cx="2540000" cy="0"/>
            </a:xfrm>
            <a:prstGeom prst="line">
              <a:avLst/>
            </a:prstGeom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E4ABF33-E6DD-49B4-A9C8-9DAFAD721FDC}"/>
                </a:ext>
              </a:extLst>
            </p:cNvPr>
            <p:cNvSpPr/>
            <p:nvPr/>
          </p:nvSpPr>
          <p:spPr>
            <a:xfrm>
              <a:off x="4727369" y="1524000"/>
              <a:ext cx="3553031" cy="631030"/>
            </a:xfrm>
            <a:prstGeom prst="rect">
              <a:avLst/>
            </a:prstGeom>
            <a:noFill/>
            <a:ln w="444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728877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6918796-2918-40D6-BE3A-4600C47FCD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DDD2A6-B251-48D6-9E22-7A466BCD33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72747"/>
            <a:ext cx="10515600" cy="715556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Top 3 </a:t>
            </a:r>
            <a:r>
              <a:rPr lang="en-US" sz="3200" dirty="0">
                <a:solidFill>
                  <a:srgbClr val="FF0000"/>
                </a:solidFill>
              </a:rPr>
              <a:t>Negative</a:t>
            </a:r>
            <a:r>
              <a:rPr lang="en-US" sz="3200" dirty="0">
                <a:solidFill>
                  <a:schemeClr val="bg1"/>
                </a:solidFill>
              </a:rPr>
              <a:t> Tweets </a:t>
            </a:r>
            <a:r>
              <a:rPr lang="en-US" sz="3200" dirty="0">
                <a:solidFill>
                  <a:srgbClr val="FF0000"/>
                </a:solidFill>
              </a:rPr>
              <a:t>Before</a:t>
            </a:r>
            <a:r>
              <a:rPr lang="en-US" sz="3200" dirty="0">
                <a:solidFill>
                  <a:schemeClr val="bg1"/>
                </a:solidFill>
              </a:rPr>
              <a:t> Promotion</a:t>
            </a:r>
            <a:endParaRPr lang="en-US" sz="3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F441B743-0B18-4E40-8EAB-85095D27603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35165801"/>
              </p:ext>
            </p:extLst>
          </p:nvPr>
        </p:nvGraphicFramePr>
        <p:xfrm>
          <a:off x="838199" y="1995908"/>
          <a:ext cx="10515601" cy="4363678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9137074">
                  <a:extLst>
                    <a:ext uri="{9D8B030D-6E8A-4147-A177-3AD203B41FA5}">
                      <a16:colId xmlns:a16="http://schemas.microsoft.com/office/drawing/2014/main" val="1472234341"/>
                    </a:ext>
                  </a:extLst>
                </a:gridCol>
                <a:gridCol w="1378527">
                  <a:extLst>
                    <a:ext uri="{9D8B030D-6E8A-4147-A177-3AD203B41FA5}">
                      <a16:colId xmlns:a16="http://schemas.microsoft.com/office/drawing/2014/main" val="2660036450"/>
                    </a:ext>
                  </a:extLst>
                </a:gridCol>
              </a:tblGrid>
              <a:tr h="946427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Original Tweet</a:t>
                      </a:r>
                    </a:p>
                  </a:txBody>
                  <a:tcPr marL="251569" marR="150942" marT="150942" marB="150942" anchor="ctr">
                    <a:lnL w="12700" cmpd="sng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Sentiment Score (Vader)</a:t>
                      </a:r>
                    </a:p>
                  </a:txBody>
                  <a:tcPr marL="251569" marR="150942" marT="150942" marB="150942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0981919"/>
                  </a:ext>
                </a:extLst>
              </a:tr>
              <a:tr h="946427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1. ['fake </a:t>
                      </a:r>
                      <a:r>
                        <a:rPr lang="en-US" sz="1900" b="0" i="0" u="none" strike="noStrike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fake</a:t>
                      </a:r>
                      <a:r>
                        <a:rPr lang="en-US" sz="19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900" b="0" i="0" u="none" strike="noStrike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fake</a:t>
                      </a:r>
                      <a:r>
                        <a:rPr lang="en-US" sz="19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900" b="0" i="0" u="none" strike="noStrike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fake</a:t>
                      </a:r>
                      <a:r>
                        <a:rPr lang="en-US" sz="19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 call fake alert fake </a:t>
                      </a:r>
                      <a:r>
                        <a:rPr lang="en-US" sz="1900" b="0" i="0" u="none" strike="noStrike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fake</a:t>
                      </a:r>
                      <a:r>
                        <a:rPr lang="en-US" sz="19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900" b="0" i="0" u="none" strike="noStrike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fake</a:t>
                      </a:r>
                      <a:r>
                        <a:rPr lang="en-US" sz="19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900" b="0" i="0" u="none" strike="noStrike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fake</a:t>
                      </a:r>
                      <a:r>
                        <a:rPr lang="en-US" sz="19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900" b="0" i="0" u="none" strike="noStrike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kdka</a:t>
                      </a:r>
                      <a:r>
                        <a:rPr lang="en-US" sz="19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 don tip black people  waitress </a:t>
                      </a:r>
                      <a:r>
                        <a:rPr lang="en-US" sz="1900" b="0" i="0" u="none" strike="noStrike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kentucky</a:t>
                      </a:r>
                      <a:r>
                        <a:rPr lang="en-US" sz="19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 was given </a:t>
                      </a:r>
                      <a:r>
                        <a:rPr lang="en-US" sz="1900" b="1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racial note instead tip</a:t>
                      </a:r>
                      <a:r>
                        <a:rPr lang="en-US" sz="19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']</a:t>
                      </a:r>
                      <a:endParaRPr lang="en-US" sz="19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70924" marR="162554" marT="162554" marB="162554" anchor="b">
                    <a:lnL w="12700" cmpd="sng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b="1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-0.9769</a:t>
                      </a:r>
                      <a:endParaRPr lang="en-US" sz="1900" b="1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70924" marR="162554" marT="162554" marB="162554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2825542"/>
                  </a:ext>
                </a:extLst>
              </a:tr>
              <a:tr h="1235412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2. [</a:t>
                      </a:r>
                      <a:r>
                        <a:rPr lang="en-US" sz="1900" b="1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'news</a:t>
                      </a:r>
                      <a:r>
                        <a:rPr lang="en-US" sz="19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 was being bullied  north star mall was being hit violent manner more then two employees was told face that the </a:t>
                      </a:r>
                      <a:r>
                        <a:rPr lang="en-US" sz="1900" b="1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color skin </a:t>
                      </a:r>
                      <a:r>
                        <a:rPr lang="en-US" sz="19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scared discrimination bullying verbal abuse </a:t>
                      </a:r>
                      <a:r>
                        <a:rPr lang="en-US" sz="1900" b="1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sexually harassed</a:t>
                      </a:r>
                      <a:r>
                        <a:rPr lang="en-US" sz="19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']</a:t>
                      </a:r>
                      <a:endParaRPr lang="en-US" sz="19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70924" marR="162554" marT="162554" marB="162554" anchor="b">
                    <a:lnL w="12700" cmpd="sng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b="1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-0.9735</a:t>
                      </a:r>
                      <a:endParaRPr lang="en-US" sz="1900" b="1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70924" marR="162554" marT="162554" marB="162554" anchor="ctr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0739700"/>
                  </a:ext>
                </a:extLst>
              </a:tr>
              <a:tr h="1235412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3. ['had horrible day ordered  thinking have easy dinner after this hellish day nope </a:t>
                      </a:r>
                      <a:r>
                        <a:rPr lang="en-US" sz="1900" b="1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half our order was messed </a:t>
                      </a:r>
                      <a:r>
                        <a:rPr lang="en-US" sz="19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missing the five year old now angry tears and refusing ever get  again and head pounding </a:t>
                      </a:r>
                      <a:r>
                        <a:rPr lang="en-US" sz="1900" b="1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worst day ever</a:t>
                      </a:r>
                      <a:r>
                        <a:rPr lang="en-US" sz="19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']</a:t>
                      </a:r>
                      <a:endParaRPr lang="en-US" sz="19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70924" marR="162554" marT="162554" marB="162554" anchor="b">
                    <a:lnL w="12700" cmpd="sng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b="1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-0.969</a:t>
                      </a:r>
                      <a:endParaRPr lang="en-US" sz="1900" b="1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70924" marR="162554" marT="162554" marB="162554" anchor="ctr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68219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783705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6918796-2918-40D6-BE3A-4600C47FCD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E53BA0-795F-481A-BCBB-233D89BCF3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72747"/>
            <a:ext cx="10515600" cy="715556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Top 3 </a:t>
            </a:r>
            <a:r>
              <a:rPr lang="en-US" sz="3200" dirty="0">
                <a:solidFill>
                  <a:srgbClr val="FF0000"/>
                </a:solidFill>
              </a:rPr>
              <a:t>Negative</a:t>
            </a:r>
            <a:r>
              <a:rPr lang="en-US" sz="3200" dirty="0">
                <a:solidFill>
                  <a:schemeClr val="bg1"/>
                </a:solidFill>
              </a:rPr>
              <a:t> Tweets </a:t>
            </a:r>
            <a:r>
              <a:rPr lang="en-US" sz="3200" dirty="0">
                <a:solidFill>
                  <a:srgbClr val="FF0000"/>
                </a:solidFill>
              </a:rPr>
              <a:t>After</a:t>
            </a:r>
            <a:r>
              <a:rPr lang="en-US" sz="3200" dirty="0">
                <a:solidFill>
                  <a:schemeClr val="bg1"/>
                </a:solidFill>
              </a:rPr>
              <a:t> Promotion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E53503F9-D96E-400C-8D4C-D618C82324E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6432901"/>
              </p:ext>
            </p:extLst>
          </p:nvPr>
        </p:nvGraphicFramePr>
        <p:xfrm>
          <a:off x="838200" y="1977700"/>
          <a:ext cx="10515601" cy="4228548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9198169">
                  <a:extLst>
                    <a:ext uri="{9D8B030D-6E8A-4147-A177-3AD203B41FA5}">
                      <a16:colId xmlns:a16="http://schemas.microsoft.com/office/drawing/2014/main" val="2943946216"/>
                    </a:ext>
                  </a:extLst>
                </a:gridCol>
                <a:gridCol w="1317432">
                  <a:extLst>
                    <a:ext uri="{9D8B030D-6E8A-4147-A177-3AD203B41FA5}">
                      <a16:colId xmlns:a16="http://schemas.microsoft.com/office/drawing/2014/main" val="1426128077"/>
                    </a:ext>
                  </a:extLst>
                </a:gridCol>
              </a:tblGrid>
              <a:tr h="917515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Original Tweet</a:t>
                      </a:r>
                    </a:p>
                  </a:txBody>
                  <a:tcPr marL="251569" marR="150942" marT="150942" marB="150942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Sentiment Score (Vader)</a:t>
                      </a:r>
                    </a:p>
                  </a:txBody>
                  <a:tcPr marL="251569" marR="150942" marT="150942" marB="150942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6783026"/>
                  </a:ext>
                </a:extLst>
              </a:tr>
              <a:tr h="917515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1. ['made the mistake seeing this horror movie and gave such bad panic attack that ran out and currently crying </a:t>
                      </a:r>
                      <a:r>
                        <a:rPr lang="en-US" sz="18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the bar </a:t>
                      </a:r>
                      <a:r>
                        <a:rPr lang="en-US" sz="18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']</a:t>
                      </a:r>
                    </a:p>
                  </a:txBody>
                  <a:tcPr marL="299190" marR="155579" marT="155579" marB="155579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-0.959</a:t>
                      </a:r>
                    </a:p>
                  </a:txBody>
                  <a:tcPr marL="299190" marR="155579" marT="155579" marB="155579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5209081"/>
                  </a:ext>
                </a:extLst>
              </a:tr>
              <a:tr h="1196759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2. ['</a:t>
                      </a:r>
                      <a:r>
                        <a:rPr lang="en-US" sz="1800" b="0" i="0" u="none" strike="noStrike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thisvis</a:t>
                      </a:r>
                      <a:r>
                        <a:rPr lang="en-US" sz="18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 defamatory propaganda machine </a:t>
                      </a:r>
                      <a:r>
                        <a:rPr lang="en-US" sz="1800" b="1" i="0" u="none" strike="noStrike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foxnews</a:t>
                      </a:r>
                      <a:r>
                        <a:rPr lang="en-US" sz="18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 should sued blatant lies considered treasonous don buy products from their </a:t>
                      </a:r>
                      <a:r>
                        <a:rPr lang="en-US" sz="18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sponsors</a:t>
                      </a:r>
                      <a:r>
                        <a:rPr lang="en-US" sz="18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 shame </a:t>
                      </a:r>
                      <a:r>
                        <a:rPr lang="en-US" sz="1800" b="0" i="0" u="none" strike="noStrike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proctotsndgambol</a:t>
                      </a:r>
                      <a:r>
                        <a:rPr lang="en-US" sz="18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 nestle ford </a:t>
                      </a:r>
                      <a:r>
                        <a:rPr lang="en-US" sz="1800" b="0" i="0" u="none" strike="noStrike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subaru</a:t>
                      </a:r>
                      <a:r>
                        <a:rPr lang="en-US" sz="18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 really </a:t>
                      </a:r>
                      <a:r>
                        <a:rPr lang="en-US" sz="1800" b="0" i="0" u="none" strike="noStrike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redlobster</a:t>
                      </a:r>
                      <a:r>
                        <a:rPr lang="en-US" sz="18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  </a:t>
                      </a:r>
                      <a:r>
                        <a:rPr lang="en-US" sz="1800" b="0" i="0" u="none" strike="noStrike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walmart</a:t>
                      </a:r>
                      <a:r>
                        <a:rPr lang="en-US" sz="18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 the worst </a:t>
                      </a:r>
                      <a:r>
                        <a:rPr lang="en-US" sz="1800" b="0" i="0" u="none" strike="noStrike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mondaymotivation</a:t>
                      </a:r>
                      <a:r>
                        <a:rPr lang="en-US" sz="18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 end the lies']</a:t>
                      </a:r>
                    </a:p>
                  </a:txBody>
                  <a:tcPr marL="299190" marR="155579" marT="155579" marB="155579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-0.9552</a:t>
                      </a:r>
                    </a:p>
                  </a:txBody>
                  <a:tcPr marL="299190" marR="155579" marT="155579" marB="155579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6395634"/>
                  </a:ext>
                </a:extLst>
              </a:tr>
              <a:tr h="1196759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3. ['least stores work have closed was sexually harassed  manager missed out the lawsuit coworkers had him manager fired </a:t>
                      </a:r>
                      <a:r>
                        <a:rPr lang="en-US" sz="1800" b="0" i="0" u="none" strike="noStrike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luna</a:t>
                      </a:r>
                      <a:r>
                        <a:rPr lang="en-US" sz="18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 park for telling him suffer from depression have many harsh truths about </a:t>
                      </a:r>
                      <a:r>
                        <a:rPr lang="en-US" sz="18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work experience</a:t>
                      </a:r>
                      <a:r>
                        <a:rPr lang="en-US" sz="18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']</a:t>
                      </a:r>
                    </a:p>
                  </a:txBody>
                  <a:tcPr marL="299190" marR="155579" marT="155579" marB="155579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-0.9552</a:t>
                      </a:r>
                    </a:p>
                  </a:txBody>
                  <a:tcPr marL="299190" marR="155579" marT="155579" marB="155579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83320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724283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7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6BFD445-1B19-406E-A8FF-D63A621AA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053641"/>
            <a:ext cx="3669161" cy="2760098"/>
          </a:xfrm>
        </p:spPr>
        <p:txBody>
          <a:bodyPr>
            <a:normAutofit/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AFFFC9-D924-45C6-BBCE-B194676871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801866"/>
            <a:ext cx="5306084" cy="5230634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7200" dirty="0">
                <a:solidFill>
                  <a:srgbClr val="000000"/>
                </a:soli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9123627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E73E6F2-2CD6-48FD-BF00-B9D5915EC6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525" y="66675"/>
            <a:ext cx="12201525" cy="6581775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8D015316-6A0A-4049-93F0-1FD321118A2F}"/>
              </a:ext>
            </a:extLst>
          </p:cNvPr>
          <p:cNvGrpSpPr/>
          <p:nvPr/>
        </p:nvGrpSpPr>
        <p:grpSpPr>
          <a:xfrm>
            <a:off x="442762" y="779349"/>
            <a:ext cx="4320431" cy="5252195"/>
            <a:chOff x="442762" y="330458"/>
            <a:chExt cx="4320431" cy="5252195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0C285BD0-6E4D-4128-8AF8-7E70845D3BDC}"/>
                </a:ext>
              </a:extLst>
            </p:cNvPr>
            <p:cNvGrpSpPr/>
            <p:nvPr/>
          </p:nvGrpSpPr>
          <p:grpSpPr>
            <a:xfrm>
              <a:off x="442762" y="330458"/>
              <a:ext cx="4320431" cy="5252195"/>
              <a:chOff x="442762" y="330458"/>
              <a:chExt cx="4320431" cy="5252195"/>
            </a:xfrm>
          </p:grpSpPr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8CFF20D7-172E-4B1A-B2CE-8CFBAEE4E714}"/>
                  </a:ext>
                </a:extLst>
              </p:cNvPr>
              <p:cNvSpPr/>
              <p:nvPr/>
            </p:nvSpPr>
            <p:spPr>
              <a:xfrm>
                <a:off x="442762" y="5159141"/>
                <a:ext cx="413887" cy="423512"/>
              </a:xfrm>
              <a:prstGeom prst="ellipse">
                <a:avLst/>
              </a:pr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552B1D76-859F-4296-BA87-B7032EA977C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66414" t="5324" r="16828" b="53403"/>
              <a:stretch/>
            </p:blipFill>
            <p:spPr>
              <a:xfrm>
                <a:off x="1777539" y="330458"/>
                <a:ext cx="2985654" cy="4161039"/>
              </a:xfrm>
              <a:prstGeom prst="rect">
                <a:avLst/>
              </a:prstGeom>
              <a:ln>
                <a:solidFill>
                  <a:srgbClr val="FF0000"/>
                </a:solidFill>
              </a:ln>
            </p:spPr>
          </p:pic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B5F3865D-8B8A-454D-AFA9-A43992F5C366}"/>
                  </a:ext>
                </a:extLst>
              </p:cNvPr>
              <p:cNvCxnSpPr>
                <a:cxnSpLocks/>
                <a:endCxn id="2" idx="7"/>
              </p:cNvCxnSpPr>
              <p:nvPr/>
            </p:nvCxnSpPr>
            <p:spPr>
              <a:xfrm flipH="1">
                <a:off x="796037" y="4491497"/>
                <a:ext cx="981502" cy="729666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headEnd w="lg" len="med"/>
                <a:tailEnd type="triangle" w="lg" len="lg"/>
              </a:ln>
            </p:spPr>
            <p:style>
              <a:lnRef idx="3">
                <a:schemeClr val="accent4"/>
              </a:lnRef>
              <a:fillRef idx="0">
                <a:schemeClr val="accent4"/>
              </a:fillRef>
              <a:effectRef idx="2">
                <a:schemeClr val="accent4"/>
              </a:effectRef>
              <a:fontRef idx="minor">
                <a:schemeClr val="tx1"/>
              </a:fontRef>
            </p:style>
          </p:cxnSp>
        </p:grp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B35E1465-1299-4AA8-AA52-E8DDF8A217C2}"/>
                </a:ext>
              </a:extLst>
            </p:cNvPr>
            <p:cNvSpPr/>
            <p:nvPr/>
          </p:nvSpPr>
          <p:spPr>
            <a:xfrm>
              <a:off x="2289208" y="2701213"/>
              <a:ext cx="607996" cy="600251"/>
            </a:xfrm>
            <a:prstGeom prst="ellipse">
              <a:avLst/>
            </a:prstGeom>
            <a:noFill/>
            <a:ln w="76200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7FAFC1B-9C0C-4137-929A-4560555EBA61}"/>
              </a:ext>
            </a:extLst>
          </p:cNvPr>
          <p:cNvGrpSpPr/>
          <p:nvPr/>
        </p:nvGrpSpPr>
        <p:grpSpPr>
          <a:xfrm>
            <a:off x="885425" y="357939"/>
            <a:ext cx="7406806" cy="5675497"/>
            <a:chOff x="885425" y="357939"/>
            <a:chExt cx="7406806" cy="5675497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3A6A17D2-E4B7-4354-B458-770953BF4763}"/>
                </a:ext>
              </a:extLst>
            </p:cNvPr>
            <p:cNvCxnSpPr>
              <a:cxnSpLocks/>
              <a:endCxn id="12" idx="7"/>
            </p:cNvCxnSpPr>
            <p:nvPr/>
          </p:nvCxnSpPr>
          <p:spPr>
            <a:xfrm flipH="1">
              <a:off x="1238700" y="4102736"/>
              <a:ext cx="3569583" cy="1569210"/>
            </a:xfrm>
            <a:prstGeom prst="straightConnector1">
              <a:avLst/>
            </a:prstGeom>
            <a:ln>
              <a:solidFill>
                <a:srgbClr val="FF0000"/>
              </a:solidFill>
              <a:headEnd w="lg" len="med"/>
              <a:tailEnd type="triangle" w="lg" len="lg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168EDB84-8504-4686-BDE7-0F88D1E076A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66573" t="8141" r="17304" b="61111"/>
            <a:stretch/>
          </p:blipFill>
          <p:spPr>
            <a:xfrm>
              <a:off x="4808283" y="357939"/>
              <a:ext cx="3483948" cy="3759978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</p:pic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683CBA9F-1908-4375-853D-A802FA420E12}"/>
                </a:ext>
              </a:extLst>
            </p:cNvPr>
            <p:cNvSpPr/>
            <p:nvPr/>
          </p:nvSpPr>
          <p:spPr>
            <a:xfrm>
              <a:off x="885425" y="5609924"/>
              <a:ext cx="413887" cy="423512"/>
            </a:xfrm>
            <a:prstGeom prst="ellipse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805D40F5-3C50-44D8-A8F6-F49E42A05C74}"/>
                </a:ext>
              </a:extLst>
            </p:cNvPr>
            <p:cNvSpPr/>
            <p:nvPr/>
          </p:nvSpPr>
          <p:spPr>
            <a:xfrm>
              <a:off x="5568163" y="1816100"/>
              <a:ext cx="527837" cy="421828"/>
            </a:xfrm>
            <a:prstGeom prst="ellipse">
              <a:avLst/>
            </a:prstGeom>
            <a:noFill/>
            <a:ln w="76200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3684C32-DA8B-405B-87BC-DAD53879775E}"/>
              </a:ext>
            </a:extLst>
          </p:cNvPr>
          <p:cNvGrpSpPr/>
          <p:nvPr/>
        </p:nvGrpSpPr>
        <p:grpSpPr>
          <a:xfrm>
            <a:off x="1415162" y="403488"/>
            <a:ext cx="10472125" cy="5608239"/>
            <a:chOff x="1424264" y="457200"/>
            <a:chExt cx="10472125" cy="5608239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7B76719D-27E5-40B5-B5D3-5D5A4F8158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66643" t="4818" r="17409" b="53519"/>
            <a:stretch/>
          </p:blipFill>
          <p:spPr>
            <a:xfrm>
              <a:off x="8498176" y="457200"/>
              <a:ext cx="3398213" cy="5023603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</p:pic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16A3F3C-B4A1-471D-9CE2-C0FC12121868}"/>
                </a:ext>
              </a:extLst>
            </p:cNvPr>
            <p:cNvSpPr/>
            <p:nvPr/>
          </p:nvSpPr>
          <p:spPr>
            <a:xfrm>
              <a:off x="1424264" y="5641927"/>
              <a:ext cx="413887" cy="423512"/>
            </a:xfrm>
            <a:prstGeom prst="ellipse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6058F463-E242-4197-9B74-CE1FF3D99186}"/>
                </a:ext>
              </a:extLst>
            </p:cNvPr>
            <p:cNvCxnSpPr>
              <a:cxnSpLocks/>
              <a:endCxn id="21" idx="7"/>
            </p:cNvCxnSpPr>
            <p:nvPr/>
          </p:nvCxnSpPr>
          <p:spPr>
            <a:xfrm flipH="1">
              <a:off x="1777539" y="5480803"/>
              <a:ext cx="6765728" cy="223146"/>
            </a:xfrm>
            <a:prstGeom prst="straightConnector1">
              <a:avLst/>
            </a:prstGeom>
            <a:ln>
              <a:solidFill>
                <a:srgbClr val="FF0000"/>
              </a:solidFill>
              <a:headEnd w="lg" len="med"/>
              <a:tailEnd type="triangle" w="lg" len="lg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81649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9AA92-A9DF-49A2-A6BF-469A53ED3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 The result of Top 10 most frequent hashtags(#)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17C496-55E8-4CBB-A4E1-C4A58A00CE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('</a:t>
            </a:r>
            <a:r>
              <a:rPr lang="en-US" dirty="0" err="1"/>
              <a:t>dollarzombie</a:t>
            </a:r>
            <a:r>
              <a:rPr lang="en-US" dirty="0"/>
              <a:t>', 238),</a:t>
            </a:r>
          </a:p>
          <a:p>
            <a:r>
              <a:rPr lang="en-US" dirty="0"/>
              <a:t> ('sweepstakes', 216),</a:t>
            </a:r>
          </a:p>
          <a:p>
            <a:r>
              <a:rPr lang="en-US" dirty="0"/>
              <a:t> ('giveaway', 209),</a:t>
            </a:r>
          </a:p>
          <a:p>
            <a:r>
              <a:rPr lang="en-US" dirty="0"/>
              <a:t> ('free', 205),</a:t>
            </a:r>
          </a:p>
          <a:p>
            <a:r>
              <a:rPr lang="en-US" dirty="0"/>
              <a:t> ('contest', 201),</a:t>
            </a:r>
          </a:p>
          <a:p>
            <a:r>
              <a:rPr lang="en-US" dirty="0"/>
              <a:t> ('win', 200),</a:t>
            </a:r>
          </a:p>
          <a:p>
            <a:r>
              <a:rPr lang="en-US" dirty="0"/>
              <a:t> ('</a:t>
            </a:r>
            <a:r>
              <a:rPr lang="en-US" dirty="0" err="1"/>
              <a:t>royaldraw</a:t>
            </a:r>
            <a:r>
              <a:rPr lang="en-US" dirty="0"/>
              <a:t>', 198),</a:t>
            </a:r>
          </a:p>
          <a:p>
            <a:r>
              <a:rPr lang="en-US" dirty="0"/>
              <a:t> ('bills', 187),</a:t>
            </a:r>
          </a:p>
          <a:p>
            <a:r>
              <a:rPr lang="en-US" dirty="0"/>
              <a:t> ('</a:t>
            </a:r>
            <a:r>
              <a:rPr lang="en-US" dirty="0" err="1"/>
              <a:t>applebees</a:t>
            </a:r>
            <a:r>
              <a:rPr lang="en-US" dirty="0"/>
              <a:t>', 181),</a:t>
            </a:r>
          </a:p>
          <a:p>
            <a:r>
              <a:rPr lang="en-US" dirty="0"/>
              <a:t> ('inktober2018', 113)]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2C5312-23DE-4201-9111-E0572C7B44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212" t="21635" r="22475" b="13335"/>
          <a:stretch/>
        </p:blipFill>
        <p:spPr>
          <a:xfrm>
            <a:off x="5132708" y="1536865"/>
            <a:ext cx="5567705" cy="4018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8631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3A240-74EF-4706-B8A7-F37BF62A2B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27CB1B-6F6F-4876-B747-312B2ABAAE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4559BF-5C46-4E15-B4CC-5C9D488BD2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67" t="15354" r="17045" b="6092"/>
          <a:stretch/>
        </p:blipFill>
        <p:spPr>
          <a:xfrm>
            <a:off x="1579418" y="606827"/>
            <a:ext cx="8645236" cy="5387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5870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4E569-B440-46EC-ADC4-950F6835F9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5653"/>
            <a:ext cx="10515600" cy="1325563"/>
          </a:xfrm>
        </p:spPr>
        <p:txBody>
          <a:bodyPr/>
          <a:lstStyle/>
          <a:p>
            <a:r>
              <a:rPr lang="en-US" dirty="0"/>
              <a:t>Words Cloud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AFF943-664B-4BC8-ACDF-D84907D8F1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8A4D7679-316B-4B3E-9D76-E3006BE23A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487" y="1015681"/>
            <a:ext cx="10764808" cy="5656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58288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5555856-9970-4BC3-9AA9-6A917F53AF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69972" y="0"/>
            <a:ext cx="6421721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F487851-BFAF-46D8-A1ED-50CAD6E46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0A80E91-01B9-4F05-9F38-E49E9CB88931}"/>
              </a:ext>
            </a:extLst>
          </p:cNvPr>
          <p:cNvSpPr txBox="1"/>
          <p:nvPr/>
        </p:nvSpPr>
        <p:spPr>
          <a:xfrm>
            <a:off x="804484" y="4267832"/>
            <a:ext cx="4805996" cy="129711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100" kern="1200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Results without </a:t>
            </a:r>
            <a:r>
              <a:rPr lang="en-US" sz="4100" b="1" u="sng" kern="120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Noises</a:t>
            </a:r>
            <a:r>
              <a:rPr lang="en-US" sz="4100" kern="120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 (Retweets)</a:t>
            </a:r>
            <a:endParaRPr lang="en-US" sz="4100" kern="1200" dirty="0">
              <a:solidFill>
                <a:srgbClr val="000000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4" name="Freeform 50">
            <a:extLst>
              <a:ext uri="{FF2B5EF4-FFF2-40B4-BE49-F238E27FC236}">
                <a16:creationId xmlns:a16="http://schemas.microsoft.com/office/drawing/2014/main" id="{13722DD7-BA73-4776-93A3-94491FEF72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27121" y="581159"/>
            <a:ext cx="5464879" cy="6276841"/>
          </a:xfrm>
          <a:custGeom>
            <a:avLst/>
            <a:gdLst>
              <a:gd name="connsiteX0" fmla="*/ 3299930 w 5464879"/>
              <a:gd name="connsiteY0" fmla="*/ 0 h 6276841"/>
              <a:gd name="connsiteX1" fmla="*/ 5398992 w 5464879"/>
              <a:gd name="connsiteY1" fmla="*/ 753544 h 6276841"/>
              <a:gd name="connsiteX2" fmla="*/ 5464879 w 5464879"/>
              <a:gd name="connsiteY2" fmla="*/ 813426 h 6276841"/>
              <a:gd name="connsiteX3" fmla="*/ 5464879 w 5464879"/>
              <a:gd name="connsiteY3" fmla="*/ 5786434 h 6276841"/>
              <a:gd name="connsiteX4" fmla="*/ 5398992 w 5464879"/>
              <a:gd name="connsiteY4" fmla="*/ 5846317 h 6276841"/>
              <a:gd name="connsiteX5" fmla="*/ 4872873 w 5464879"/>
              <a:gd name="connsiteY5" fmla="*/ 6201577 h 6276841"/>
              <a:gd name="connsiteX6" fmla="*/ 4716632 w 5464879"/>
              <a:gd name="connsiteY6" fmla="*/ 6276841 h 6276841"/>
              <a:gd name="connsiteX7" fmla="*/ 1883227 w 5464879"/>
              <a:gd name="connsiteY7" fmla="*/ 6276841 h 6276841"/>
              <a:gd name="connsiteX8" fmla="*/ 1726987 w 5464879"/>
              <a:gd name="connsiteY8" fmla="*/ 6201577 h 6276841"/>
              <a:gd name="connsiteX9" fmla="*/ 0 w 5464879"/>
              <a:gd name="connsiteY9" fmla="*/ 3299930 h 6276841"/>
              <a:gd name="connsiteX10" fmla="*/ 3299930 w 5464879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64879" h="6276841">
                <a:moveTo>
                  <a:pt x="3299930" y="0"/>
                </a:moveTo>
                <a:cubicBezTo>
                  <a:pt x="4097274" y="0"/>
                  <a:pt x="4828569" y="282789"/>
                  <a:pt x="5398992" y="753544"/>
                </a:cubicBezTo>
                <a:lnTo>
                  <a:pt x="5464879" y="813426"/>
                </a:lnTo>
                <a:lnTo>
                  <a:pt x="5464879" y="5786434"/>
                </a:lnTo>
                <a:lnTo>
                  <a:pt x="5398992" y="5846317"/>
                </a:lnTo>
                <a:cubicBezTo>
                  <a:pt x="5236014" y="5980818"/>
                  <a:pt x="5059904" y="6099975"/>
                  <a:pt x="4872873" y="6201577"/>
                </a:cubicBezTo>
                <a:lnTo>
                  <a:pt x="4716632" y="6276841"/>
                </a:lnTo>
                <a:lnTo>
                  <a:pt x="1883227" y="6276841"/>
                </a:lnTo>
                <a:lnTo>
                  <a:pt x="1726987" y="6201577"/>
                </a:lnTo>
                <a:cubicBezTo>
                  <a:pt x="698316" y="5642769"/>
                  <a:pt x="0" y="4552900"/>
                  <a:pt x="0" y="3299930"/>
                </a:cubicBezTo>
                <a:cubicBezTo>
                  <a:pt x="0" y="1477429"/>
                  <a:pt x="1477429" y="0"/>
                  <a:pt x="3299930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FD9E7F79-BDB5-44D4-AC74-78C71A70C3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9770" y="2764473"/>
            <a:ext cx="4141760" cy="2243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10635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7145E5FC-D9A8-42B7-92FA-2FB4B6AA87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9630" y="1763685"/>
            <a:ext cx="11795192" cy="3847407"/>
          </a:xfrm>
        </p:spPr>
        <p:txBody>
          <a:bodyPr>
            <a:normAutofit/>
          </a:bodyPr>
          <a:lstStyle/>
          <a:p>
            <a:pPr algn="l"/>
            <a:r>
              <a:rPr lang="en-US" b="1" dirty="0">
                <a:solidFill>
                  <a:srgbClr val="7030A0"/>
                </a:solidFill>
              </a:rPr>
              <a:t>## - What is the sentiment about Applebee’s?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- Summary of Sentiment Analysis Result using Vader¶</a:t>
            </a:r>
          </a:p>
          <a:p>
            <a:pPr algn="l"/>
            <a:r>
              <a:rPr lang="en-US" b="1" dirty="0">
                <a:solidFill>
                  <a:srgbClr val="7030A0"/>
                </a:solidFill>
              </a:rPr>
              <a:t>Positive Tweets: 12,727 (40%) </a:t>
            </a:r>
            <a:r>
              <a:rPr lang="en-US" dirty="0"/>
              <a:t>/ </a:t>
            </a:r>
            <a:r>
              <a:rPr lang="en-US" dirty="0">
                <a:solidFill>
                  <a:srgbClr val="FF0000"/>
                </a:solidFill>
              </a:rPr>
              <a:t>Negative Tweets: </a:t>
            </a:r>
            <a:r>
              <a:rPr lang="en-US" b="1" dirty="0">
                <a:solidFill>
                  <a:srgbClr val="FF0000"/>
                </a:solidFill>
              </a:rPr>
              <a:t>7,792</a:t>
            </a:r>
            <a:r>
              <a:rPr lang="en-US" dirty="0">
                <a:solidFill>
                  <a:srgbClr val="FF0000"/>
                </a:solidFill>
              </a:rPr>
              <a:t> (25%) </a:t>
            </a:r>
            <a:r>
              <a:rPr lang="en-US" dirty="0"/>
              <a:t>/ Neutral Tweets: </a:t>
            </a:r>
            <a:r>
              <a:rPr lang="en-US" b="1" dirty="0"/>
              <a:t>11,275</a:t>
            </a:r>
            <a:r>
              <a:rPr lang="en-US" dirty="0"/>
              <a:t> (35%)</a:t>
            </a:r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r>
              <a:rPr lang="en-US" dirty="0"/>
              <a:t>- Summary of Sentiment Analysis Result using Vader¶</a:t>
            </a:r>
          </a:p>
          <a:p>
            <a:pPr algn="l"/>
            <a:r>
              <a:rPr lang="en-US" b="1" dirty="0">
                <a:solidFill>
                  <a:srgbClr val="7030A0"/>
                </a:solidFill>
              </a:rPr>
              <a:t>Positive Tweets: 3,196 (43%) </a:t>
            </a:r>
            <a:r>
              <a:rPr lang="en-US" dirty="0"/>
              <a:t>/ </a:t>
            </a:r>
            <a:r>
              <a:rPr lang="en-US" dirty="0">
                <a:solidFill>
                  <a:srgbClr val="FF0000"/>
                </a:solidFill>
              </a:rPr>
              <a:t>Negative Tweets: </a:t>
            </a:r>
            <a:r>
              <a:rPr lang="en-US" b="1" dirty="0">
                <a:solidFill>
                  <a:srgbClr val="FF0000"/>
                </a:solidFill>
              </a:rPr>
              <a:t>1,765</a:t>
            </a:r>
            <a:r>
              <a:rPr lang="en-US" dirty="0">
                <a:solidFill>
                  <a:srgbClr val="FF0000"/>
                </a:solidFill>
              </a:rPr>
              <a:t> (24%)</a:t>
            </a:r>
            <a:r>
              <a:rPr lang="en-US" dirty="0"/>
              <a:t> / Neutral Tweets: </a:t>
            </a:r>
            <a:r>
              <a:rPr lang="en-US" b="1" dirty="0"/>
              <a:t>2,530</a:t>
            </a:r>
            <a:r>
              <a:rPr lang="en-US" dirty="0"/>
              <a:t> (34%)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B382AE4-FCA7-4FB5-9378-F662C99393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179" y="81340"/>
            <a:ext cx="2897834" cy="1569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A1FDB61-404A-49EC-A9C1-2B6B6D9A9AC4}"/>
              </a:ext>
            </a:extLst>
          </p:cNvPr>
          <p:cNvSpPr txBox="1"/>
          <p:nvPr/>
        </p:nvSpPr>
        <p:spPr>
          <a:xfrm>
            <a:off x="353590" y="2335738"/>
            <a:ext cx="2685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C0C0C0"/>
                </a:highlight>
              </a:rPr>
              <a:t>Before Promotion Periods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B5E7EE-972C-4279-A442-86828ABE95E0}"/>
              </a:ext>
            </a:extLst>
          </p:cNvPr>
          <p:cNvSpPr txBox="1"/>
          <p:nvPr/>
        </p:nvSpPr>
        <p:spPr>
          <a:xfrm>
            <a:off x="353589" y="4071530"/>
            <a:ext cx="2685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C0C0C0"/>
                </a:highlight>
              </a:rPr>
              <a:t>After Promotion Periods</a:t>
            </a:r>
          </a:p>
        </p:txBody>
      </p:sp>
    </p:spTree>
    <p:extLst>
      <p:ext uri="{BB962C8B-B14F-4D97-AF65-F5344CB8AC3E}">
        <p14:creationId xmlns:p14="http://schemas.microsoft.com/office/powerpoint/2010/main" val="18893130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A5A3B3-D136-4774-A225-F99C5D3C09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996" y="191690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sz="2700" dirty="0"/>
              <a:t>Applebee’s: 11/12-12/30</a:t>
            </a:r>
            <a:br>
              <a:rPr lang="en-US" sz="2700" dirty="0"/>
            </a:br>
            <a:r>
              <a:rPr lang="en-US" sz="2700" dirty="0"/>
              <a:t>Promotion: Drink of the Month</a:t>
            </a:r>
            <a:br>
              <a:rPr lang="en-US" sz="2700" dirty="0"/>
            </a:br>
            <a:r>
              <a:rPr lang="en-US" sz="2700" dirty="0"/>
              <a:t>Veteran’s Day (free meal for veterans)  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E0C399-3ED0-44A1-A888-1CE54154C3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796" y="1424681"/>
            <a:ext cx="11520408" cy="4833145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>
                <a:highlight>
                  <a:srgbClr val="C0C0C0"/>
                </a:highlight>
              </a:rPr>
              <a:t>Promotion</a:t>
            </a:r>
          </a:p>
          <a:p>
            <a:pPr marL="0" indent="0" fontAlgn="base" latinLnBrk="1">
              <a:buNone/>
            </a:pPr>
            <a:r>
              <a:rPr lang="en-US" dirty="0"/>
              <a:t>- ('free', 971), ('veterans', 667), ('card', 508), ('win', 506), ('zombie', 439), ('gift', 351), ('</a:t>
            </a:r>
            <a:r>
              <a:rPr lang="en-US" dirty="0" err="1"/>
              <a:t>royaldraw</a:t>
            </a:r>
            <a:r>
              <a:rPr lang="en-US" dirty="0"/>
              <a:t>', 352)</a:t>
            </a:r>
          </a:p>
          <a:p>
            <a:r>
              <a:rPr lang="en-US" b="1" dirty="0">
                <a:highlight>
                  <a:srgbClr val="C0C0C0"/>
                </a:highlight>
              </a:rPr>
              <a:t>Time</a:t>
            </a:r>
          </a:p>
          <a:p>
            <a:pPr marL="0" indent="0" fontAlgn="base" latinLnBrk="1">
              <a:buNone/>
            </a:pPr>
            <a:r>
              <a:rPr lang="en-US" dirty="0"/>
              <a:t>- ('</a:t>
            </a:r>
            <a:r>
              <a:rPr lang="en-US" dirty="0" err="1"/>
              <a:t>sunday</a:t>
            </a:r>
            <a:r>
              <a:rPr lang="en-US" dirty="0"/>
              <a:t>', 284), ('night', 394), ('tonight', 317)</a:t>
            </a:r>
          </a:p>
          <a:p>
            <a:r>
              <a:rPr lang="en-US" b="1" dirty="0">
                <a:highlight>
                  <a:srgbClr val="C0C0C0"/>
                </a:highlight>
              </a:rPr>
              <a:t>Menu</a:t>
            </a:r>
          </a:p>
          <a:p>
            <a:pPr marL="0" indent="0" fontAlgn="base" latinLnBrk="1">
              <a:buNone/>
            </a:pPr>
            <a:r>
              <a:rPr lang="en-US" dirty="0"/>
              <a:t>-('drinks', 506), ('wings', 480), ('grill', 430), ('meal', 359), ('dinner', 292), ('food', 636)</a:t>
            </a:r>
          </a:p>
          <a:p>
            <a:r>
              <a:rPr lang="en-US" b="1" dirty="0">
                <a:highlight>
                  <a:srgbClr val="C0C0C0"/>
                </a:highlight>
              </a:rPr>
              <a:t>Restaurant Outlet</a:t>
            </a:r>
          </a:p>
          <a:p>
            <a:pPr marL="0" indent="0">
              <a:buNone/>
            </a:pPr>
            <a:r>
              <a:rPr lang="en-US" dirty="0"/>
              <a:t> -('bar', 590)</a:t>
            </a:r>
          </a:p>
          <a:p>
            <a:r>
              <a:rPr lang="en-US" b="1" dirty="0">
                <a:highlight>
                  <a:srgbClr val="C0C0C0"/>
                </a:highlight>
              </a:rPr>
              <a:t>Others</a:t>
            </a:r>
          </a:p>
          <a:p>
            <a:pPr marL="0" indent="0" fontAlgn="base" latinLnBrk="1">
              <a:buNone/>
            </a:pPr>
            <a:r>
              <a:rPr lang="en-US" dirty="0"/>
              <a:t>- ('people', 375), ('party', 375), ('friends', 272)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966DD24-0079-4483-805E-43D5D7DA3A29}"/>
              </a:ext>
            </a:extLst>
          </p:cNvPr>
          <p:cNvSpPr txBox="1">
            <a:spLocks/>
          </p:cNvSpPr>
          <p:nvPr/>
        </p:nvSpPr>
        <p:spPr>
          <a:xfrm>
            <a:off x="8291594" y="334167"/>
            <a:ext cx="3564610" cy="10096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u="sng" dirty="0">
                <a:solidFill>
                  <a:srgbClr val="FF0000"/>
                </a:solidFill>
              </a:rPr>
              <a:t>Before</a:t>
            </a:r>
            <a:r>
              <a:rPr lang="en-US" sz="3600" dirty="0"/>
              <a:t> Promotion.</a:t>
            </a:r>
            <a:br>
              <a:rPr lang="en-US" sz="3600" dirty="0"/>
            </a:br>
            <a:r>
              <a:rPr lang="en-US" b="1" dirty="0"/>
              <a:t>Positive Words</a:t>
            </a:r>
            <a:endParaRPr lang="en-US" dirty="0"/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3675271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</TotalTime>
  <Words>1250</Words>
  <Application>Microsoft Office PowerPoint</Application>
  <PresentationFormat>Widescreen</PresentationFormat>
  <Paragraphs>140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 Unicode MS</vt:lpstr>
      <vt:lpstr>Arial</vt:lpstr>
      <vt:lpstr>Calibri</vt:lpstr>
      <vt:lpstr>Calibri Light</vt:lpstr>
      <vt:lpstr>Office Theme</vt:lpstr>
      <vt:lpstr>PowerPoint Presentation</vt:lpstr>
      <vt:lpstr># The result of Top 10 most frequent mentions(@)</vt:lpstr>
      <vt:lpstr>PowerPoint Presentation</vt:lpstr>
      <vt:lpstr># The result of Top 10 most frequent hashtags(#)</vt:lpstr>
      <vt:lpstr>PowerPoint Presentation</vt:lpstr>
      <vt:lpstr>Words Cloud</vt:lpstr>
      <vt:lpstr>PowerPoint Presentation</vt:lpstr>
      <vt:lpstr>PowerPoint Presentation</vt:lpstr>
      <vt:lpstr>Applebee’s: 11/12-12/30 Promotion: Drink of the Month Veteran’s Day (free meal for veterans)   </vt:lpstr>
      <vt:lpstr>PowerPoint Presentation</vt:lpstr>
      <vt:lpstr>Applebee’s: 11/12-12/30 Promotion: Drink of the Month Veteran’s Day (free meal for veterans)   </vt:lpstr>
      <vt:lpstr>Applebee’s: 11/12-12/30 Promotion: Drink of the Month Veteran’s Day (free meal for veterans)   </vt:lpstr>
      <vt:lpstr>PowerPoint Presentation</vt:lpstr>
      <vt:lpstr>Summary of topic modeling</vt:lpstr>
      <vt:lpstr>Intertopic Distance Map Before and After – Positive Topics</vt:lpstr>
      <vt:lpstr>Topic Modeling Groups - Positive </vt:lpstr>
      <vt:lpstr>Intertopic Distance Map Before and After – Negative Topics</vt:lpstr>
      <vt:lpstr>Top 3 Positive Tweets Before Promotion</vt:lpstr>
      <vt:lpstr>Top 3 Positive Tweets After Promotion</vt:lpstr>
      <vt:lpstr>Top 3 Negative Tweets Before Promotion</vt:lpstr>
      <vt:lpstr>Top 3 Negative Tweets After Promotion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hyung hwa oh</dc:creator>
  <cp:lastModifiedBy>hyung hwa oh</cp:lastModifiedBy>
  <cp:revision>10</cp:revision>
  <dcterms:created xsi:type="dcterms:W3CDTF">2018-12-04T07:13:18Z</dcterms:created>
  <dcterms:modified xsi:type="dcterms:W3CDTF">2018-12-05T19:12:49Z</dcterms:modified>
</cp:coreProperties>
</file>